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1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tags/tag2.xml" ContentType="application/vnd.openxmlformats-officedocument.presentationml.tag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577" r:id="rId2"/>
    <p:sldId id="605" r:id="rId3"/>
    <p:sldId id="634" r:id="rId4"/>
    <p:sldId id="635" r:id="rId5"/>
    <p:sldId id="636" r:id="rId6"/>
    <p:sldId id="638" r:id="rId7"/>
    <p:sldId id="639" r:id="rId8"/>
    <p:sldId id="641" r:id="rId9"/>
    <p:sldId id="643" r:id="rId10"/>
    <p:sldId id="644" r:id="rId11"/>
    <p:sldId id="645" r:id="rId12"/>
    <p:sldId id="646" r:id="rId13"/>
    <p:sldId id="642" r:id="rId14"/>
    <p:sldId id="647" r:id="rId15"/>
    <p:sldId id="649" r:id="rId16"/>
    <p:sldId id="650" r:id="rId17"/>
    <p:sldId id="652" r:id="rId18"/>
    <p:sldId id="653" r:id="rId19"/>
    <p:sldId id="654" r:id="rId20"/>
    <p:sldId id="655" r:id="rId21"/>
    <p:sldId id="661" r:id="rId22"/>
    <p:sldId id="656" r:id="rId23"/>
    <p:sldId id="657" r:id="rId24"/>
    <p:sldId id="658" r:id="rId25"/>
    <p:sldId id="659" r:id="rId26"/>
    <p:sldId id="660" r:id="rId27"/>
    <p:sldId id="651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0000"/>
    <a:srgbClr val="0070C0"/>
    <a:srgbClr val="00B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68" autoAdjust="0"/>
    <p:restoredTop sz="94660"/>
  </p:normalViewPr>
  <p:slideViewPr>
    <p:cSldViewPr snapToGrid="0">
      <p:cViewPr varScale="1">
        <p:scale>
          <a:sx n="131" d="100"/>
          <a:sy n="131" d="100"/>
        </p:scale>
        <p:origin x="483" y="6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35" Type="http://schemas.openxmlformats.org/officeDocument/2006/relationships/customXml" Target="../customXml/item2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4B5334-95AC-4B65-9790-C0A56CBBB56D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8E7211-EEB9-4C1C-A05C-0E8DEE6266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5460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8E7211-EEB9-4C1C-A05C-0E8DEE62664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9689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8E7211-EEB9-4C1C-A05C-0E8DEE62664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6036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8E7211-EEB9-4C1C-A05C-0E8DEE62664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7254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8E7211-EEB9-4C1C-A05C-0E8DEE62664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0213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8E7211-EEB9-4C1C-A05C-0E8DEE62664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8671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8E7211-EEB9-4C1C-A05C-0E8DEE62664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6143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8E7211-EEB9-4C1C-A05C-0E8DEE62664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6570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8E7211-EEB9-4C1C-A05C-0E8DEE62664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5285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8E7211-EEB9-4C1C-A05C-0E8DEE62664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75513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8E7211-EEB9-4C1C-A05C-0E8DEE62664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29955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8E7211-EEB9-4C1C-A05C-0E8DEE62664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161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8E7211-EEB9-4C1C-A05C-0E8DEE62664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44726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8E7211-EEB9-4C1C-A05C-0E8DEE62664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71925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8E7211-EEB9-4C1C-A05C-0E8DEE62664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40767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8E7211-EEB9-4C1C-A05C-0E8DEE62664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8060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8E7211-EEB9-4C1C-A05C-0E8DEE62664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11262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8E7211-EEB9-4C1C-A05C-0E8DEE62664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5792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8E7211-EEB9-4C1C-A05C-0E8DEE62664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84859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8E7211-EEB9-4C1C-A05C-0E8DEE62664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75040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8E7211-EEB9-4C1C-A05C-0E8DEE62664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4785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8E7211-EEB9-4C1C-A05C-0E8DEE62664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3916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8E7211-EEB9-4C1C-A05C-0E8DEE62664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9827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8E7211-EEB9-4C1C-A05C-0E8DEE62664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8606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8E7211-EEB9-4C1C-A05C-0E8DEE62664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7812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8E7211-EEB9-4C1C-A05C-0E8DEE62664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9533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8E7211-EEB9-4C1C-A05C-0E8DEE62664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4434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8E7211-EEB9-4C1C-A05C-0E8DEE62664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093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E9EE45-04CB-4237-9120-790286716C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7066107-1087-4802-8165-9E4A7BC4A7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718A98-1F9A-40B4-A5F0-CDB469BD1A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26F60-2F1F-4C07-8244-C2786148C238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E050B6-DAB5-4BE7-BB7A-7BB4ACB582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4DE9BA-FFF2-4B91-A615-AF05940CB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383FB-AFB5-41B6-AD16-2572513D2E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9118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8FB667-54D8-4B38-8027-DF40CA29C4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C3AE56-84D2-4F2E-8AC5-8FA11DC41F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8F7E4D-C506-493D-AEA0-A5A797BCE1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26F60-2F1F-4C07-8244-C2786148C238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0FBBC1-4091-4287-8904-EA58402230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971766-8DBA-4EF5-9A61-336CD9166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383FB-AFB5-41B6-AD16-2572513D2E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52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B68F109-9FE4-421D-88A9-51F545C110C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E58ED4-52F0-49F6-89DE-8F1B24DD89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EC0781-4C44-469B-9663-C27146CFEB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26F60-2F1F-4C07-8244-C2786148C238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700884-5FBF-4800-8B7B-97848002A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1876E1-69DC-4234-A25D-5B942C1DE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383FB-AFB5-41B6-AD16-2572513D2E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2261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E184B-6212-479C-BED4-BDF383752B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E949CF-2288-4EC6-A827-A5F6D45B72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180394-B25A-4751-B52C-3E89639271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26F60-2F1F-4C07-8244-C2786148C238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E87290-99DA-4A6A-88E2-134123215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A0BBB9-D0A1-4F0C-AF03-584FFA9270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383FB-AFB5-41B6-AD16-2572513D2E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829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DB486E-50F4-4A2B-AC1D-53576F186F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3381CA-F63C-4398-9006-AE187D77D0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7BA8EA-E3BB-47A8-9788-B45E79C67C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26F60-2F1F-4C07-8244-C2786148C238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70288C-E018-41CD-845E-377D6B61EF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0DD6AC-6A75-412E-ADBF-4FA3A702F3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383FB-AFB5-41B6-AD16-2572513D2E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9328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F60595-8EB3-4FF9-9FFA-69B3252025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7090FA-1336-4F4E-9955-6FF9C14B56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0157B8-513D-4771-8170-6306B4620A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20A429-0BD1-40EE-A73F-D58419B98F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26F60-2F1F-4C07-8244-C2786148C238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340E93-947D-42D4-B2FC-8D3938ECC3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A5084C-0ADF-42DD-8550-7810DB9B0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383FB-AFB5-41B6-AD16-2572513D2E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1967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B35C28-7DCD-44AF-991E-337E31FBB5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C74519-E26B-4322-8845-70364AC115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765560-8E1E-40A4-B073-9B6E3E76BB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8438D0D-813A-4EAF-95E9-A1870BE3EB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AC9AFC6-B7E7-44A2-8A22-F6811C0DEB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948C366-8F63-46B6-A537-4F9568C2D1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26F60-2F1F-4C07-8244-C2786148C238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BB1FBFD-7FE6-44AF-81ED-6CCBF6E48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D45C116-57DE-4D33-BFE0-A0F47FE20D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383FB-AFB5-41B6-AD16-2572513D2E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839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A3585F-2AB2-4E09-83E3-5C63B8A571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D88E31E-E830-480A-950F-EEFBF8BDA6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26F60-2F1F-4C07-8244-C2786148C238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02A165-26B9-4860-B222-7F66C56B6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CE9B9A-9801-4C62-8B55-510629FD7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383FB-AFB5-41B6-AD16-2572513D2E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6768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D40D065-32A1-4308-B296-B9459032CD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26F60-2F1F-4C07-8244-C2786148C238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EC08883-B045-4D64-9945-B6CA958324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F21614-BAAC-444D-A7E4-C6860ED48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383FB-AFB5-41B6-AD16-2572513D2E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012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EDDC01-F1FA-46F1-ABC6-5B0B24B1E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21E11F-1300-491A-BF02-022F726143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8C3DBF-87ED-485A-9B8A-F36E0648CE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DD3390-D835-42AE-AC67-C8E2D3665B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26F60-2F1F-4C07-8244-C2786148C238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A6FEAD-9D9F-4292-A6DA-C10B34FFC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90459E-CC83-4EEA-ABC9-024203A30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383FB-AFB5-41B6-AD16-2572513D2E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766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21628-CE19-433E-B17C-90701E7CC4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D8BBB24-5704-4689-BFE4-5B876E2646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0D8F07-5E54-46C0-9939-CC13AC1BF4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17E480-707F-4DDA-8BB0-784074542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26F60-2F1F-4C07-8244-C2786148C238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6895C1-8566-4DF4-8E88-995DA9EDAF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301C93-CDCF-4B78-AF5A-25B2A8758C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383FB-AFB5-41B6-AD16-2572513D2E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723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6849DA0-1389-41DF-B7E5-AAF4B538F9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A4EB1C-E947-4C34-979B-547B406E04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8CBD33-CE33-4797-9444-F9B681B931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926F60-2F1F-4C07-8244-C2786148C238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7AD61E-CF0F-45F9-83F5-CFEE5BBAF3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A9E049-121A-476E-9565-54C12F0322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3383FB-AFB5-41B6-AD16-2572513D2E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290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openxmlformats.org/officeDocument/2006/relationships/image" Target="../media/image22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3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6" Type="http://schemas.openxmlformats.org/officeDocument/2006/relationships/image" Target="../media/image22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11" Type="http://schemas.openxmlformats.org/officeDocument/2006/relationships/image" Target="../media/image39.png"/><Relationship Id="rId10" Type="http://schemas.openxmlformats.org/officeDocument/2006/relationships/image" Target="../media/image38.png"/><Relationship Id="rId4" Type="http://schemas.openxmlformats.org/officeDocument/2006/relationships/image" Target="../media/image36.png"/><Relationship Id="rId9" Type="http://schemas.openxmlformats.org/officeDocument/2006/relationships/image" Target="../media/image3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4" Type="http://schemas.openxmlformats.org/officeDocument/2006/relationships/image" Target="../media/image4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Relationship Id="rId4" Type="http://schemas.openxmlformats.org/officeDocument/2006/relationships/image" Target="../media/image4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Relationship Id="rId4" Type="http://schemas.openxmlformats.org/officeDocument/2006/relationships/image" Target="../media/image43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53.png"/><Relationship Id="rId3" Type="http://schemas.openxmlformats.org/officeDocument/2006/relationships/notesSlide" Target="../notesSlides/notesSlide24.xml"/><Relationship Id="rId7" Type="http://schemas.openxmlformats.org/officeDocument/2006/relationships/image" Target="../media/image47.png"/><Relationship Id="rId12" Type="http://schemas.openxmlformats.org/officeDocument/2006/relationships/image" Target="../media/image5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Relationship Id="rId6" Type="http://schemas.openxmlformats.org/officeDocument/2006/relationships/image" Target="../media/image46.png"/><Relationship Id="rId11" Type="http://schemas.openxmlformats.org/officeDocument/2006/relationships/image" Target="../media/image51.png"/><Relationship Id="rId5" Type="http://schemas.openxmlformats.org/officeDocument/2006/relationships/image" Target="../media/image45.png"/><Relationship Id="rId10" Type="http://schemas.openxmlformats.org/officeDocument/2006/relationships/image" Target="../media/image50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Relationship Id="rId14" Type="http://schemas.openxmlformats.org/officeDocument/2006/relationships/image" Target="../media/image5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Relationship Id="rId4" Type="http://schemas.openxmlformats.org/officeDocument/2006/relationships/image" Target="../media/image5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Relationship Id="rId4" Type="http://schemas.openxmlformats.org/officeDocument/2006/relationships/image" Target="../media/image5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5E596E54-28E4-4A81-BCA1-60F7518EA3A8}"/>
              </a:ext>
            </a:extLst>
          </p:cNvPr>
          <p:cNvGrpSpPr/>
          <p:nvPr/>
        </p:nvGrpSpPr>
        <p:grpSpPr>
          <a:xfrm>
            <a:off x="3124200" y="1981200"/>
            <a:ext cx="5827776" cy="3124200"/>
            <a:chOff x="3124200" y="2362200"/>
            <a:chExt cx="5827776" cy="21336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DB6AA329-925F-46DB-BB05-CC61C2649B0E}"/>
                </a:ext>
              </a:extLst>
            </p:cNvPr>
            <p:cNvSpPr/>
            <p:nvPr/>
          </p:nvSpPr>
          <p:spPr>
            <a:xfrm>
              <a:off x="3124200" y="2362200"/>
              <a:ext cx="5827776" cy="213360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8AA72A70-0139-46AC-B15A-DD6288F6C205}"/>
                </a:ext>
              </a:extLst>
            </p:cNvPr>
            <p:cNvCxnSpPr>
              <a:cxnSpLocks/>
            </p:cNvCxnSpPr>
            <p:nvPr/>
          </p:nvCxnSpPr>
          <p:spPr>
            <a:xfrm>
              <a:off x="3657600" y="3287549"/>
              <a:ext cx="5029200" cy="0"/>
            </a:xfrm>
            <a:prstGeom prst="line">
              <a:avLst/>
            </a:prstGeom>
            <a:ln w="57150">
              <a:solidFill>
                <a:srgbClr val="00206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F46BE7C-DF0B-44E6-ABD2-C0A281E1B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0421" y="1731812"/>
            <a:ext cx="7535334" cy="3506591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  <a:cs typeface="Aharoni" panose="020B0604020202020204" pitchFamily="2" charset="-79"/>
              </a:rPr>
              <a:t>some general stuff on</a:t>
            </a:r>
            <a:br>
              <a:rPr lang="en-US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  <a:cs typeface="Aharoni" panose="020B0604020202020204" pitchFamily="2" charset="-79"/>
              </a:rPr>
            </a:br>
            <a:br>
              <a:rPr lang="en-US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  <a:cs typeface="Aharoni" panose="020B0604020202020204" pitchFamily="2" charset="-79"/>
              </a:rPr>
            </a:br>
            <a:r>
              <a:rPr lang="en-US" sz="8000" b="1" dirty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  <a:cs typeface="Aharoni" panose="020B0604020202020204" pitchFamily="2" charset="-79"/>
              </a:rPr>
              <a:t>The QROM</a:t>
            </a:r>
            <a:endParaRPr lang="en-US" sz="3200" b="1" dirty="0">
              <a:ln w="0"/>
              <a:solidFill>
                <a:srgbClr val="7030A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Bahnschrift Condensed" panose="020B0502040204020203" pitchFamily="34" charset="0"/>
              <a:cs typeface="Aharoni" panose="020B0604020202020204" pitchFamily="2" charset="-79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488F3DE-880D-404D-9493-FE9E9616CDD5}"/>
              </a:ext>
            </a:extLst>
          </p:cNvPr>
          <p:cNvSpPr txBox="1"/>
          <p:nvPr/>
        </p:nvSpPr>
        <p:spPr>
          <a:xfrm>
            <a:off x="10620736" y="5869710"/>
            <a:ext cx="157126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Bahnschrift Light" panose="020B0502040204020203" pitchFamily="34" charset="0"/>
              </a:rPr>
              <a:t>Gorjan Alagic</a:t>
            </a:r>
          </a:p>
          <a:p>
            <a:r>
              <a:rPr lang="en-US" dirty="0">
                <a:latin typeface="Bahnschrift Light" panose="020B0502040204020203" pitchFamily="34" charset="0"/>
              </a:rPr>
              <a:t>NIST internal</a:t>
            </a:r>
          </a:p>
          <a:p>
            <a:r>
              <a:rPr lang="en-US" dirty="0">
                <a:latin typeface="Bahnschrift Light" panose="020B0502040204020203" pitchFamily="34" charset="0"/>
              </a:rPr>
              <a:t>8/26/2020</a:t>
            </a:r>
          </a:p>
        </p:txBody>
      </p:sp>
    </p:spTree>
    <p:extLst>
      <p:ext uri="{BB962C8B-B14F-4D97-AF65-F5344CB8AC3E}">
        <p14:creationId xmlns:p14="http://schemas.microsoft.com/office/powerpoint/2010/main" val="3080898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699"/>
    </mc:Choice>
    <mc:Fallback xmlns="">
      <p:transition spd="slow" advTm="12699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B6AA329-925F-46DB-BB05-CC61C2649B0E}"/>
              </a:ext>
            </a:extLst>
          </p:cNvPr>
          <p:cNvSpPr/>
          <p:nvPr/>
        </p:nvSpPr>
        <p:spPr>
          <a:xfrm>
            <a:off x="186267" y="186267"/>
            <a:ext cx="11777133" cy="75353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46BE7C-DF0B-44E6-ABD2-C0A281E1B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933" y="254000"/>
            <a:ext cx="11734800" cy="685800"/>
          </a:xfrm>
        </p:spPr>
        <p:txBody>
          <a:bodyPr>
            <a:normAutofit/>
          </a:bodyPr>
          <a:lstStyle/>
          <a:p>
            <a:r>
              <a:rPr lang="en-US" sz="32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  <a:cs typeface="Aharoni" panose="020B0604020202020204" pitchFamily="2" charset="-79"/>
              </a:rPr>
              <a:t>QROM: limitations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6CDB6D74-4156-4F33-83C6-CE01D316E50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97933" y="1253067"/>
                <a:ext cx="11734800" cy="535093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1800" b="1" dirty="0">
                    <a:latin typeface="Avenir Next LT Pro" panose="020B0504020202020204" pitchFamily="34" charset="0"/>
                  </a:rPr>
                  <a:t>Theorem [CGH’89, ES’20]: </a:t>
                </a:r>
                <a:r>
                  <a:rPr lang="en-US" sz="1800" dirty="0">
                    <a:latin typeface="Avenir Next LT Pro" panose="020B0504020202020204" pitchFamily="34" charset="0"/>
                  </a:rPr>
                  <a:t>There exists a signature scheme which is secure in the (Q)ROM but insecure for any efficient instantiation of the hash function.</a:t>
                </a:r>
              </a:p>
              <a:p>
                <a:pPr marL="0" indent="0">
                  <a:buNone/>
                </a:pPr>
                <a:r>
                  <a:rPr lang="en-US" sz="1800" b="1" dirty="0">
                    <a:latin typeface="Avenir Next LT Pro" panose="020B0504020202020204" pitchFamily="34" charset="0"/>
                  </a:rPr>
                  <a:t>What’s the scheme idea?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sz="1800" dirty="0">
                    <a:latin typeface="Avenir Next LT Pro" panose="020B0504020202020204" pitchFamily="34" charset="0"/>
                  </a:rPr>
                  <a:t>If adversary proves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 is not random…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sz="1800" dirty="0">
                    <a:latin typeface="Avenir Next LT Pro" panose="020B0504020202020204" pitchFamily="34" charset="0"/>
                  </a:rPr>
                  <a:t>… signing oracle outputs secret signing key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𝑠𝑘</m:t>
                    </m:r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6CDB6D74-4156-4F33-83C6-CE01D316E50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7933" y="1253067"/>
                <a:ext cx="11734800" cy="5350933"/>
              </a:xfrm>
              <a:blipFill>
                <a:blip r:embed="rId4"/>
                <a:stretch>
                  <a:fillRect l="-468" t="-1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" name="Group 22">
            <a:extLst>
              <a:ext uri="{FF2B5EF4-FFF2-40B4-BE49-F238E27FC236}">
                <a16:creationId xmlns:a16="http://schemas.microsoft.com/office/drawing/2014/main" id="{9B6CBBDE-8EC3-4B0E-8F66-19DF104AA4B0}"/>
              </a:ext>
            </a:extLst>
          </p:cNvPr>
          <p:cNvGrpSpPr/>
          <p:nvPr/>
        </p:nvGrpSpPr>
        <p:grpSpPr>
          <a:xfrm>
            <a:off x="3519054" y="3168074"/>
            <a:ext cx="4886036" cy="2013526"/>
            <a:chOff x="2900218" y="2087419"/>
            <a:chExt cx="4886036" cy="2013526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85E62F1-ED50-4712-B7B3-4979198E9342}"/>
                </a:ext>
              </a:extLst>
            </p:cNvPr>
            <p:cNvSpPr/>
            <p:nvPr/>
          </p:nvSpPr>
          <p:spPr>
            <a:xfrm>
              <a:off x="2900218" y="3186545"/>
              <a:ext cx="1228436" cy="914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Signing oracle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1B3F08E-8F73-4F05-8B73-67EDFA8F12AB}"/>
                </a:ext>
              </a:extLst>
            </p:cNvPr>
            <p:cNvSpPr/>
            <p:nvPr/>
          </p:nvSpPr>
          <p:spPr>
            <a:xfrm>
              <a:off x="6557817" y="3186545"/>
              <a:ext cx="1228437" cy="914399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Adversary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34AD3344-AC43-48D3-BA8C-940B2B8F6840}"/>
                    </a:ext>
                  </a:extLst>
                </p:cNvPr>
                <p:cNvSpPr/>
                <p:nvPr/>
              </p:nvSpPr>
              <p:spPr>
                <a:xfrm>
                  <a:off x="5070763" y="2087419"/>
                  <a:ext cx="531091" cy="526472"/>
                </a:xfrm>
                <a:prstGeom prst="rect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𝐻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34AD3344-AC43-48D3-BA8C-940B2B8F684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70763" y="2087419"/>
                  <a:ext cx="531091" cy="52647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23DA32BA-BE4F-44C5-BC41-1B2060F2921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05382" y="2475345"/>
              <a:ext cx="1126836" cy="628073"/>
            </a:xfrm>
            <a:prstGeom prst="straightConnector1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4494D487-746B-4CC4-B6A5-469DA21DD9FF}"/>
                </a:ext>
              </a:extLst>
            </p:cNvPr>
            <p:cNvCxnSpPr>
              <a:cxnSpLocks/>
            </p:cNvCxnSpPr>
            <p:nvPr/>
          </p:nvCxnSpPr>
          <p:spPr>
            <a:xfrm>
              <a:off x="5684982" y="2475345"/>
              <a:ext cx="1089891" cy="628073"/>
            </a:xfrm>
            <a:prstGeom prst="straightConnector1">
              <a:avLst/>
            </a:prstGeom>
            <a:ln>
              <a:solidFill>
                <a:srgbClr val="C00000"/>
              </a:solidFill>
              <a:headEnd type="triangle" w="med" len="med"/>
              <a:tailEnd type="triangl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2741F0F8-CBF6-4347-8442-6CF2D498E1A2}"/>
              </a:ext>
            </a:extLst>
          </p:cNvPr>
          <p:cNvGrpSpPr/>
          <p:nvPr/>
        </p:nvGrpSpPr>
        <p:grpSpPr>
          <a:xfrm>
            <a:off x="4992255" y="4267200"/>
            <a:ext cx="1856508" cy="704605"/>
            <a:chOff x="4659746" y="4345709"/>
            <a:chExt cx="1856508" cy="704605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F456D806-4DCA-4BAE-B058-073D3F756B93}"/>
                </a:ext>
              </a:extLst>
            </p:cNvPr>
            <p:cNvGrpSpPr/>
            <p:nvPr/>
          </p:nvGrpSpPr>
          <p:grpSpPr>
            <a:xfrm>
              <a:off x="4659746" y="4345709"/>
              <a:ext cx="1856508" cy="307777"/>
              <a:chOff x="4655127" y="4539794"/>
              <a:chExt cx="1856508" cy="307777"/>
            </a:xfrm>
          </p:grpSpPr>
          <p:cxnSp>
            <p:nvCxnSpPr>
              <p:cNvPr id="25" name="Straight Arrow Connector 24">
                <a:extLst>
                  <a:ext uri="{FF2B5EF4-FFF2-40B4-BE49-F238E27FC236}">
                    <a16:creationId xmlns:a16="http://schemas.microsoft.com/office/drawing/2014/main" id="{75611DC9-19DF-442F-ABF0-CA5FEF10535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655127" y="4802908"/>
                <a:ext cx="1856508" cy="0"/>
              </a:xfrm>
              <a:prstGeom prst="straightConnector1">
                <a:avLst/>
              </a:prstGeom>
              <a:ln>
                <a:solidFill>
                  <a:srgbClr val="C00000"/>
                </a:solidFill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8" name="TextBox 27">
                    <a:extLst>
                      <a:ext uri="{FF2B5EF4-FFF2-40B4-BE49-F238E27FC236}">
                        <a16:creationId xmlns:a16="http://schemas.microsoft.com/office/drawing/2014/main" id="{CB1D3E8B-5253-4E7B-AF9C-EB27D24CFFC0}"/>
                      </a:ext>
                    </a:extLst>
                  </p:cNvPr>
                  <p:cNvSpPr txBox="1"/>
                  <p:nvPr/>
                </p:nvSpPr>
                <p:spPr>
                  <a:xfrm>
                    <a:off x="4791959" y="4539794"/>
                    <a:ext cx="1661352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400" dirty="0"/>
                      <a:t>proof </a:t>
                    </a:r>
                    <a14:m>
                      <m:oMath xmlns:m="http://schemas.openxmlformats.org/officeDocument/2006/math"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oMath>
                    </a14:m>
                    <a:r>
                      <a:rPr lang="en-US" sz="1400" dirty="0"/>
                      <a:t> not random</a:t>
                    </a:r>
                  </a:p>
                </p:txBody>
              </p:sp>
            </mc:Choice>
            <mc:Fallback xmlns="">
              <p:sp>
                <p:nvSpPr>
                  <p:cNvPr id="28" name="TextBox 27">
                    <a:extLst>
                      <a:ext uri="{FF2B5EF4-FFF2-40B4-BE49-F238E27FC236}">
                        <a16:creationId xmlns:a16="http://schemas.microsoft.com/office/drawing/2014/main" id="{CB1D3E8B-5253-4E7B-AF9C-EB27D24CFFC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791959" y="4539794"/>
                    <a:ext cx="1661352" cy="307777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l="-1099" t="-4000" b="-20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99BB4B0B-BB38-4D12-BFE1-71C073DC2C19}"/>
                </a:ext>
              </a:extLst>
            </p:cNvPr>
            <p:cNvGrpSpPr/>
            <p:nvPr/>
          </p:nvGrpSpPr>
          <p:grpSpPr>
            <a:xfrm>
              <a:off x="4659746" y="4742537"/>
              <a:ext cx="1856508" cy="307777"/>
              <a:chOff x="4655127" y="4506158"/>
              <a:chExt cx="1856508" cy="307777"/>
            </a:xfrm>
          </p:grpSpPr>
          <p:cxnSp>
            <p:nvCxnSpPr>
              <p:cNvPr id="31" name="Straight Arrow Connector 30">
                <a:extLst>
                  <a:ext uri="{FF2B5EF4-FFF2-40B4-BE49-F238E27FC236}">
                    <a16:creationId xmlns:a16="http://schemas.microsoft.com/office/drawing/2014/main" id="{90657302-2C86-429E-A076-0DAB58367BF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655127" y="4802908"/>
                <a:ext cx="1856508" cy="0"/>
              </a:xfrm>
              <a:prstGeom prst="straightConnector1">
                <a:avLst/>
              </a:prstGeom>
              <a:ln>
                <a:solidFill>
                  <a:srgbClr val="0070C0"/>
                </a:solidFill>
                <a:headEnd type="triangle" w="med" len="med"/>
                <a:tailEnd type="none" w="med" len="med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2" name="TextBox 31">
                    <a:extLst>
                      <a:ext uri="{FF2B5EF4-FFF2-40B4-BE49-F238E27FC236}">
                        <a16:creationId xmlns:a16="http://schemas.microsoft.com/office/drawing/2014/main" id="{C9416650-E768-4932-B896-164076E53DA1}"/>
                      </a:ext>
                    </a:extLst>
                  </p:cNvPr>
                  <p:cNvSpPr txBox="1"/>
                  <p:nvPr/>
                </p:nvSpPr>
                <p:spPr>
                  <a:xfrm>
                    <a:off x="5377010" y="4506158"/>
                    <a:ext cx="412742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400" i="1" dirty="0" smtClean="0">
                              <a:latin typeface="Cambria Math" panose="02040503050406030204" pitchFamily="18" charset="0"/>
                            </a:rPr>
                            <m:t>𝑠𝑘</m:t>
                          </m:r>
                        </m:oMath>
                      </m:oMathPara>
                    </a14:m>
                    <a:endParaRPr lang="en-US" sz="1400" dirty="0"/>
                  </a:p>
                </p:txBody>
              </p:sp>
            </mc:Choice>
            <mc:Fallback xmlns="">
              <p:sp>
                <p:nvSpPr>
                  <p:cNvPr id="32" name="TextBox 31">
                    <a:extLst>
                      <a:ext uri="{FF2B5EF4-FFF2-40B4-BE49-F238E27FC236}">
                        <a16:creationId xmlns:a16="http://schemas.microsoft.com/office/drawing/2014/main" id="{C9416650-E768-4932-B896-164076E53DA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377010" y="4506158"/>
                    <a:ext cx="412742" cy="307777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3647176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725"/>
    </mc:Choice>
    <mc:Fallback xmlns="">
      <p:transition spd="slow" advTm="5072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B6AA329-925F-46DB-BB05-CC61C2649B0E}"/>
              </a:ext>
            </a:extLst>
          </p:cNvPr>
          <p:cNvSpPr/>
          <p:nvPr/>
        </p:nvSpPr>
        <p:spPr>
          <a:xfrm>
            <a:off x="186267" y="186267"/>
            <a:ext cx="11777133" cy="75353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46BE7C-DF0B-44E6-ABD2-C0A281E1B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933" y="254000"/>
            <a:ext cx="11734800" cy="685800"/>
          </a:xfrm>
        </p:spPr>
        <p:txBody>
          <a:bodyPr>
            <a:normAutofit/>
          </a:bodyPr>
          <a:lstStyle/>
          <a:p>
            <a:r>
              <a:rPr lang="en-US" sz="32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  <a:cs typeface="Aharoni" panose="020B0604020202020204" pitchFamily="2" charset="-79"/>
              </a:rPr>
              <a:t>QROM: limitations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6CDB6D74-4156-4F33-83C6-CE01D316E50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97933" y="1253067"/>
                <a:ext cx="11734800" cy="535093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1800" b="1" dirty="0">
                    <a:latin typeface="Avenir Next LT Pro" panose="020B0504020202020204" pitchFamily="34" charset="0"/>
                  </a:rPr>
                  <a:t>Theorem [CGH’89, ES’20]: </a:t>
                </a:r>
                <a:r>
                  <a:rPr lang="en-US" sz="1800" dirty="0">
                    <a:latin typeface="Avenir Next LT Pro" panose="020B0504020202020204" pitchFamily="34" charset="0"/>
                  </a:rPr>
                  <a:t>There exists a signature scheme which is secure in the (Q)ROM but insecure for any efficient instantiation of the hash function.</a:t>
                </a:r>
              </a:p>
              <a:p>
                <a:pPr marL="0" indent="0">
                  <a:buNone/>
                </a:pPr>
                <a:r>
                  <a:rPr lang="en-US" sz="1800" b="1" dirty="0">
                    <a:latin typeface="Avenir Next LT Pro" panose="020B0504020202020204" pitchFamily="34" charset="0"/>
                  </a:rPr>
                  <a:t>What’s the scheme idea?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sz="1800" dirty="0">
                    <a:latin typeface="Avenir Next LT Pro" panose="020B0504020202020204" pitchFamily="34" charset="0"/>
                  </a:rPr>
                  <a:t>If adversary proves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 is not random…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sz="1800" dirty="0">
                    <a:latin typeface="Avenir Next LT Pro" panose="020B0504020202020204" pitchFamily="34" charset="0"/>
                  </a:rPr>
                  <a:t>… signing oracle outputs secret signing key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𝑠𝑘</m:t>
                    </m:r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.</a:t>
                </a:r>
              </a:p>
              <a:p>
                <a:pPr marL="342900" indent="-342900">
                  <a:buFont typeface="+mj-lt"/>
                  <a:buAutoNum type="arabicPeriod"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1800" dirty="0">
                    <a:latin typeface="Avenir Next LT Pro" panose="020B0504020202020204" pitchFamily="34" charset="0"/>
                  </a:rPr>
                  <a:t>Easy to rule out any particular hash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!</a:t>
                </a:r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6CDB6D74-4156-4F33-83C6-CE01D316E50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7933" y="1253067"/>
                <a:ext cx="11734800" cy="5350933"/>
              </a:xfrm>
              <a:blipFill>
                <a:blip r:embed="rId4"/>
                <a:stretch>
                  <a:fillRect l="-468" t="-1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" name="Group 22">
            <a:extLst>
              <a:ext uri="{FF2B5EF4-FFF2-40B4-BE49-F238E27FC236}">
                <a16:creationId xmlns:a16="http://schemas.microsoft.com/office/drawing/2014/main" id="{9B6CBBDE-8EC3-4B0E-8F66-19DF104AA4B0}"/>
              </a:ext>
            </a:extLst>
          </p:cNvPr>
          <p:cNvGrpSpPr/>
          <p:nvPr/>
        </p:nvGrpSpPr>
        <p:grpSpPr>
          <a:xfrm>
            <a:off x="3519054" y="3168074"/>
            <a:ext cx="4886036" cy="2013526"/>
            <a:chOff x="2900218" y="2087419"/>
            <a:chExt cx="4886036" cy="201352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185E62F1-ED50-4712-B7B3-4979198E9342}"/>
                    </a:ext>
                  </a:extLst>
                </p:cNvPr>
                <p:cNvSpPr/>
                <p:nvPr/>
              </p:nvSpPr>
              <p:spPr>
                <a:xfrm>
                  <a:off x="2900218" y="3186545"/>
                  <a:ext cx="1228436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dirty="0" smtClean="0">
                            <a:latin typeface="Cambria Math" panose="02040503050406030204" pitchFamily="18" charset="0"/>
                          </a:rPr>
                          <m:t>𝐹</m:t>
                        </m:r>
                        <m:d>
                          <m:dPr>
                            <m:ctrlPr>
                              <a:rPr lang="en-US" sz="1400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400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1400" b="0" i="1" dirty="0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1400" b="0" i="1" dirty="0" smtClean="0">
                            <a:latin typeface="Cambria Math" panose="02040503050406030204" pitchFamily="18" charset="0"/>
                          </a:rPr>
                          <m:t>𝐻</m:t>
                        </m:r>
                        <m:d>
                          <m:dPr>
                            <m:ctrlPr>
                              <a:rPr lang="en-US" sz="1400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400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185E62F1-ED50-4712-B7B3-4979198E934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00218" y="3186545"/>
                  <a:ext cx="1228436" cy="91440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1B3F08E-8F73-4F05-8B73-67EDFA8F12AB}"/>
                </a:ext>
              </a:extLst>
            </p:cNvPr>
            <p:cNvSpPr/>
            <p:nvPr/>
          </p:nvSpPr>
          <p:spPr>
            <a:xfrm>
              <a:off x="6557817" y="3186545"/>
              <a:ext cx="1228437" cy="914399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Adversary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34AD3344-AC43-48D3-BA8C-940B2B8F6840}"/>
                    </a:ext>
                  </a:extLst>
                </p:cNvPr>
                <p:cNvSpPr/>
                <p:nvPr/>
              </p:nvSpPr>
              <p:spPr>
                <a:xfrm>
                  <a:off x="5070763" y="2087419"/>
                  <a:ext cx="531091" cy="526472"/>
                </a:xfrm>
                <a:prstGeom prst="rect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𝐻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34AD3344-AC43-48D3-BA8C-940B2B8F684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70763" y="2087419"/>
                  <a:ext cx="531091" cy="52647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23DA32BA-BE4F-44C5-BC41-1B2060F2921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05382" y="2475345"/>
              <a:ext cx="1126836" cy="628073"/>
            </a:xfrm>
            <a:prstGeom prst="straightConnector1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4494D487-746B-4CC4-B6A5-469DA21DD9FF}"/>
                </a:ext>
              </a:extLst>
            </p:cNvPr>
            <p:cNvCxnSpPr>
              <a:cxnSpLocks/>
            </p:cNvCxnSpPr>
            <p:nvPr/>
          </p:nvCxnSpPr>
          <p:spPr>
            <a:xfrm>
              <a:off x="5684982" y="2475345"/>
              <a:ext cx="1089891" cy="628073"/>
            </a:xfrm>
            <a:prstGeom prst="straightConnector1">
              <a:avLst/>
            </a:prstGeom>
            <a:ln>
              <a:solidFill>
                <a:srgbClr val="C00000"/>
              </a:solidFill>
              <a:headEnd type="triangle" w="med" len="med"/>
              <a:tailEnd type="triangl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2741F0F8-CBF6-4347-8442-6CF2D498E1A2}"/>
              </a:ext>
            </a:extLst>
          </p:cNvPr>
          <p:cNvGrpSpPr/>
          <p:nvPr/>
        </p:nvGrpSpPr>
        <p:grpSpPr>
          <a:xfrm>
            <a:off x="4992255" y="4231773"/>
            <a:ext cx="1856508" cy="740032"/>
            <a:chOff x="4659746" y="4310282"/>
            <a:chExt cx="1856508" cy="740032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F456D806-4DCA-4BAE-B058-073D3F756B93}"/>
                </a:ext>
              </a:extLst>
            </p:cNvPr>
            <p:cNvGrpSpPr/>
            <p:nvPr/>
          </p:nvGrpSpPr>
          <p:grpSpPr>
            <a:xfrm>
              <a:off x="4659746" y="4310282"/>
              <a:ext cx="1856508" cy="307777"/>
              <a:chOff x="4655127" y="4504367"/>
              <a:chExt cx="1856508" cy="307777"/>
            </a:xfrm>
          </p:grpSpPr>
          <p:cxnSp>
            <p:nvCxnSpPr>
              <p:cNvPr id="25" name="Straight Arrow Connector 24">
                <a:extLst>
                  <a:ext uri="{FF2B5EF4-FFF2-40B4-BE49-F238E27FC236}">
                    <a16:creationId xmlns:a16="http://schemas.microsoft.com/office/drawing/2014/main" id="{75611DC9-19DF-442F-ABF0-CA5FEF10535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655127" y="4802908"/>
                <a:ext cx="1856508" cy="0"/>
              </a:xfrm>
              <a:prstGeom prst="straightConnector1">
                <a:avLst/>
              </a:prstGeom>
              <a:ln>
                <a:solidFill>
                  <a:srgbClr val="C00000"/>
                </a:solidFill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8" name="TextBox 27">
                    <a:extLst>
                      <a:ext uri="{FF2B5EF4-FFF2-40B4-BE49-F238E27FC236}">
                        <a16:creationId xmlns:a16="http://schemas.microsoft.com/office/drawing/2014/main" id="{CB1D3E8B-5253-4E7B-AF9C-EB27D24CFFC0}"/>
                      </a:ext>
                    </a:extLst>
                  </p:cNvPr>
                  <p:cNvSpPr txBox="1"/>
                  <p:nvPr/>
                </p:nvSpPr>
                <p:spPr>
                  <a:xfrm>
                    <a:off x="5432501" y="4504367"/>
                    <a:ext cx="326371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40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oMath>
                      </m:oMathPara>
                    </a14:m>
                    <a:endParaRPr lang="en-US" sz="1400" dirty="0"/>
                  </a:p>
                </p:txBody>
              </p:sp>
            </mc:Choice>
            <mc:Fallback xmlns="">
              <p:sp>
                <p:nvSpPr>
                  <p:cNvPr id="28" name="TextBox 27">
                    <a:extLst>
                      <a:ext uri="{FF2B5EF4-FFF2-40B4-BE49-F238E27FC236}">
                        <a16:creationId xmlns:a16="http://schemas.microsoft.com/office/drawing/2014/main" id="{CB1D3E8B-5253-4E7B-AF9C-EB27D24CFFC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432501" y="4504367"/>
                    <a:ext cx="326371" cy="307777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99BB4B0B-BB38-4D12-BFE1-71C073DC2C19}"/>
                </a:ext>
              </a:extLst>
            </p:cNvPr>
            <p:cNvGrpSpPr/>
            <p:nvPr/>
          </p:nvGrpSpPr>
          <p:grpSpPr>
            <a:xfrm>
              <a:off x="4659746" y="4742537"/>
              <a:ext cx="1856508" cy="307777"/>
              <a:chOff x="4655127" y="4506158"/>
              <a:chExt cx="1856508" cy="307777"/>
            </a:xfrm>
          </p:grpSpPr>
          <p:cxnSp>
            <p:nvCxnSpPr>
              <p:cNvPr id="31" name="Straight Arrow Connector 30">
                <a:extLst>
                  <a:ext uri="{FF2B5EF4-FFF2-40B4-BE49-F238E27FC236}">
                    <a16:creationId xmlns:a16="http://schemas.microsoft.com/office/drawing/2014/main" id="{90657302-2C86-429E-A076-0DAB58367BF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655127" y="4802908"/>
                <a:ext cx="1856508" cy="0"/>
              </a:xfrm>
              <a:prstGeom prst="straightConnector1">
                <a:avLst/>
              </a:prstGeom>
              <a:ln>
                <a:solidFill>
                  <a:srgbClr val="0070C0"/>
                </a:solidFill>
                <a:headEnd type="triangle" w="med" len="med"/>
                <a:tailEnd type="none" w="med" len="med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2" name="TextBox 31">
                    <a:extLst>
                      <a:ext uri="{FF2B5EF4-FFF2-40B4-BE49-F238E27FC236}">
                        <a16:creationId xmlns:a16="http://schemas.microsoft.com/office/drawing/2014/main" id="{C9416650-E768-4932-B896-164076E53DA1}"/>
                      </a:ext>
                    </a:extLst>
                  </p:cNvPr>
                  <p:cNvSpPr txBox="1"/>
                  <p:nvPr/>
                </p:nvSpPr>
                <p:spPr>
                  <a:xfrm>
                    <a:off x="5377010" y="4506158"/>
                    <a:ext cx="412742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400" i="1" dirty="0" smtClean="0">
                              <a:latin typeface="Cambria Math" panose="02040503050406030204" pitchFamily="18" charset="0"/>
                            </a:rPr>
                            <m:t>𝑠𝑘</m:t>
                          </m:r>
                        </m:oMath>
                      </m:oMathPara>
                    </a14:m>
                    <a:endParaRPr lang="en-US" sz="1400" dirty="0"/>
                  </a:p>
                </p:txBody>
              </p:sp>
            </mc:Choice>
            <mc:Fallback xmlns="">
              <p:sp>
                <p:nvSpPr>
                  <p:cNvPr id="32" name="TextBox 31">
                    <a:extLst>
                      <a:ext uri="{FF2B5EF4-FFF2-40B4-BE49-F238E27FC236}">
                        <a16:creationId xmlns:a16="http://schemas.microsoft.com/office/drawing/2014/main" id="{C9416650-E768-4932-B896-164076E53DA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377010" y="4506158"/>
                    <a:ext cx="412742" cy="307777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DA742B95-48AF-4DCF-A6CD-ADECCE50B70E}"/>
              </a:ext>
            </a:extLst>
          </p:cNvPr>
          <p:cNvSpPr txBox="1"/>
          <p:nvPr/>
        </p:nvSpPr>
        <p:spPr>
          <a:xfrm>
            <a:off x="3960248" y="4385845"/>
            <a:ext cx="2792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90887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725"/>
    </mc:Choice>
    <mc:Fallback xmlns="">
      <p:transition spd="slow" advTm="50725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B6AA329-925F-46DB-BB05-CC61C2649B0E}"/>
              </a:ext>
            </a:extLst>
          </p:cNvPr>
          <p:cNvSpPr/>
          <p:nvPr/>
        </p:nvSpPr>
        <p:spPr>
          <a:xfrm>
            <a:off x="186267" y="186267"/>
            <a:ext cx="11777133" cy="75353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46BE7C-DF0B-44E6-ABD2-C0A281E1B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933" y="254000"/>
            <a:ext cx="11734800" cy="685800"/>
          </a:xfrm>
        </p:spPr>
        <p:txBody>
          <a:bodyPr>
            <a:normAutofit/>
          </a:bodyPr>
          <a:lstStyle/>
          <a:p>
            <a:r>
              <a:rPr lang="en-US" sz="32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  <a:cs typeface="Aharoni" panose="020B0604020202020204" pitchFamily="2" charset="-79"/>
              </a:rPr>
              <a:t>QROM: limitations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6CDB6D74-4156-4F33-83C6-CE01D316E50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97933" y="1253067"/>
                <a:ext cx="11734800" cy="535093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1800" b="1" dirty="0">
                    <a:latin typeface="Avenir Next LT Pro" panose="020B0504020202020204" pitchFamily="34" charset="0"/>
                  </a:rPr>
                  <a:t>Theorem [CGH’89, ES’20]: </a:t>
                </a:r>
                <a:r>
                  <a:rPr lang="en-US" sz="1800" dirty="0">
                    <a:latin typeface="Avenir Next LT Pro" panose="020B0504020202020204" pitchFamily="34" charset="0"/>
                  </a:rPr>
                  <a:t>There exists a signature scheme which is secure in the (Q)ROM but insecure for any efficient instantiation of the hash function.</a:t>
                </a:r>
              </a:p>
              <a:p>
                <a:pPr marL="0" indent="0">
                  <a:buNone/>
                </a:pPr>
                <a:r>
                  <a:rPr lang="en-US" sz="1800" b="1" dirty="0">
                    <a:latin typeface="Avenir Next LT Pro" panose="020B0504020202020204" pitchFamily="34" charset="0"/>
                  </a:rPr>
                  <a:t>What’s the scheme idea?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sz="1800" dirty="0">
                    <a:latin typeface="Avenir Next LT Pro" panose="020B0504020202020204" pitchFamily="34" charset="0"/>
                  </a:rPr>
                  <a:t>If adversary proves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 is not random…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sz="1800" dirty="0">
                    <a:latin typeface="Avenir Next LT Pro" panose="020B0504020202020204" pitchFamily="34" charset="0"/>
                  </a:rPr>
                  <a:t>… signing oracle outputs secret signing key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𝑠𝑘</m:t>
                    </m:r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.</a:t>
                </a:r>
              </a:p>
              <a:p>
                <a:pPr marL="342900" indent="-342900">
                  <a:buFont typeface="+mj-lt"/>
                  <a:buAutoNum type="arabicPeriod"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1800" dirty="0">
                    <a:latin typeface="Avenir Next LT Pro" panose="020B0504020202020204" pitchFamily="34" charset="0"/>
                  </a:rPr>
                  <a:t>To rule out all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 : “diagonalize”!</a:t>
                </a:r>
              </a:p>
              <a:p>
                <a:pPr marL="0" indent="0">
                  <a:buNone/>
                </a:pPr>
                <a:r>
                  <a:rPr lang="en-US" sz="1800" dirty="0">
                    <a:latin typeface="Avenir Next LT Pro" panose="020B0504020202020204" pitchFamily="34" charset="0"/>
                  </a:rPr>
                  <a:t>(Many details and technical obstacles under the rug.)</a:t>
                </a:r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6CDB6D74-4156-4F33-83C6-CE01D316E50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7933" y="1253067"/>
                <a:ext cx="11734800" cy="5350933"/>
              </a:xfrm>
              <a:blipFill>
                <a:blip r:embed="rId4"/>
                <a:stretch>
                  <a:fillRect l="-468" t="-1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" name="Group 22">
            <a:extLst>
              <a:ext uri="{FF2B5EF4-FFF2-40B4-BE49-F238E27FC236}">
                <a16:creationId xmlns:a16="http://schemas.microsoft.com/office/drawing/2014/main" id="{9B6CBBDE-8EC3-4B0E-8F66-19DF104AA4B0}"/>
              </a:ext>
            </a:extLst>
          </p:cNvPr>
          <p:cNvGrpSpPr/>
          <p:nvPr/>
        </p:nvGrpSpPr>
        <p:grpSpPr>
          <a:xfrm>
            <a:off x="3371273" y="3168074"/>
            <a:ext cx="5033817" cy="2013526"/>
            <a:chOff x="2752437" y="2087419"/>
            <a:chExt cx="5033817" cy="201352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185E62F1-ED50-4712-B7B3-4979198E9342}"/>
                    </a:ext>
                  </a:extLst>
                </p:cNvPr>
                <p:cNvSpPr/>
                <p:nvPr/>
              </p:nvSpPr>
              <p:spPr>
                <a:xfrm>
                  <a:off x="2752437" y="3186545"/>
                  <a:ext cx="1376217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dirty="0" smtClean="0">
                            <a:latin typeface="Cambria Math" panose="02040503050406030204" pitchFamily="18" charset="0"/>
                          </a:rPr>
                          <m:t>𝐹</m:t>
                        </m:r>
                        <m:d>
                          <m:dPr>
                            <m:ctrlPr>
                              <a:rPr lang="en-US" sz="1400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4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b="0" i="1" dirty="0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en-US" sz="1400" b="0" i="1" dirty="0" smtClean="0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sub>
                            </m:sSub>
                          </m:e>
                        </m:d>
                        <m:r>
                          <a:rPr lang="en-US" sz="1400" b="0" i="1" dirty="0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1400" b="0" i="1" dirty="0" smtClean="0">
                            <a:latin typeface="Cambria Math" panose="02040503050406030204" pitchFamily="18" charset="0"/>
                          </a:rPr>
                          <m:t>𝐻</m:t>
                        </m:r>
                        <m:d>
                          <m:dPr>
                            <m:ctrlPr>
                              <a:rPr lang="en-US" sz="1400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4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b="0" i="1" dirty="0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en-US" sz="1400" b="0" i="1" dirty="0" smtClean="0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185E62F1-ED50-4712-B7B3-4979198E934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52437" y="3186545"/>
                  <a:ext cx="1376217" cy="91440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1B3F08E-8F73-4F05-8B73-67EDFA8F12AB}"/>
                </a:ext>
              </a:extLst>
            </p:cNvPr>
            <p:cNvSpPr/>
            <p:nvPr/>
          </p:nvSpPr>
          <p:spPr>
            <a:xfrm>
              <a:off x="6557817" y="3186545"/>
              <a:ext cx="1228437" cy="914399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Adversary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34AD3344-AC43-48D3-BA8C-940B2B8F6840}"/>
                    </a:ext>
                  </a:extLst>
                </p:cNvPr>
                <p:cNvSpPr/>
                <p:nvPr/>
              </p:nvSpPr>
              <p:spPr>
                <a:xfrm>
                  <a:off x="5070763" y="2087419"/>
                  <a:ext cx="531091" cy="526472"/>
                </a:xfrm>
                <a:prstGeom prst="rect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𝐻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34AD3344-AC43-48D3-BA8C-940B2B8F684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70763" y="2087419"/>
                  <a:ext cx="531091" cy="52647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23DA32BA-BE4F-44C5-BC41-1B2060F2921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05382" y="2475345"/>
              <a:ext cx="1126836" cy="628073"/>
            </a:xfrm>
            <a:prstGeom prst="straightConnector1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4494D487-746B-4CC4-B6A5-469DA21DD9FF}"/>
                </a:ext>
              </a:extLst>
            </p:cNvPr>
            <p:cNvCxnSpPr>
              <a:cxnSpLocks/>
            </p:cNvCxnSpPr>
            <p:nvPr/>
          </p:nvCxnSpPr>
          <p:spPr>
            <a:xfrm>
              <a:off x="5684982" y="2475345"/>
              <a:ext cx="1089891" cy="628073"/>
            </a:xfrm>
            <a:prstGeom prst="straightConnector1">
              <a:avLst/>
            </a:prstGeom>
            <a:ln>
              <a:solidFill>
                <a:srgbClr val="C00000"/>
              </a:solidFill>
              <a:headEnd type="triangle" w="med" len="med"/>
              <a:tailEnd type="triangl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2741F0F8-CBF6-4347-8442-6CF2D498E1A2}"/>
              </a:ext>
            </a:extLst>
          </p:cNvPr>
          <p:cNvGrpSpPr/>
          <p:nvPr/>
        </p:nvGrpSpPr>
        <p:grpSpPr>
          <a:xfrm>
            <a:off x="4992255" y="4231956"/>
            <a:ext cx="1856508" cy="739849"/>
            <a:chOff x="4659746" y="4310465"/>
            <a:chExt cx="1856508" cy="739849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F456D806-4DCA-4BAE-B058-073D3F756B93}"/>
                </a:ext>
              </a:extLst>
            </p:cNvPr>
            <p:cNvGrpSpPr/>
            <p:nvPr/>
          </p:nvGrpSpPr>
          <p:grpSpPr>
            <a:xfrm>
              <a:off x="4659746" y="4310465"/>
              <a:ext cx="1856508" cy="307777"/>
              <a:chOff x="4655127" y="4504550"/>
              <a:chExt cx="1856508" cy="307777"/>
            </a:xfrm>
          </p:grpSpPr>
          <p:cxnSp>
            <p:nvCxnSpPr>
              <p:cNvPr id="25" name="Straight Arrow Connector 24">
                <a:extLst>
                  <a:ext uri="{FF2B5EF4-FFF2-40B4-BE49-F238E27FC236}">
                    <a16:creationId xmlns:a16="http://schemas.microsoft.com/office/drawing/2014/main" id="{75611DC9-19DF-442F-ABF0-CA5FEF10535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655127" y="4802908"/>
                <a:ext cx="1856508" cy="0"/>
              </a:xfrm>
              <a:prstGeom prst="straightConnector1">
                <a:avLst/>
              </a:prstGeom>
              <a:ln>
                <a:solidFill>
                  <a:srgbClr val="C00000"/>
                </a:solidFill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8" name="TextBox 27">
                    <a:extLst>
                      <a:ext uri="{FF2B5EF4-FFF2-40B4-BE49-F238E27FC236}">
                        <a16:creationId xmlns:a16="http://schemas.microsoft.com/office/drawing/2014/main" id="{CB1D3E8B-5253-4E7B-AF9C-EB27D24CFFC0}"/>
                      </a:ext>
                    </a:extLst>
                  </p:cNvPr>
                  <p:cNvSpPr txBox="1"/>
                  <p:nvPr/>
                </p:nvSpPr>
                <p:spPr>
                  <a:xfrm>
                    <a:off x="5374447" y="4504550"/>
                    <a:ext cx="415305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dirty="0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1400" b="0" i="1" dirty="0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sub>
                          </m:sSub>
                        </m:oMath>
                      </m:oMathPara>
                    </a14:m>
                    <a:endParaRPr lang="en-US" sz="1400" dirty="0"/>
                  </a:p>
                </p:txBody>
              </p:sp>
            </mc:Choice>
            <mc:Fallback xmlns="">
              <p:sp>
                <p:nvSpPr>
                  <p:cNvPr id="28" name="TextBox 27">
                    <a:extLst>
                      <a:ext uri="{FF2B5EF4-FFF2-40B4-BE49-F238E27FC236}">
                        <a16:creationId xmlns:a16="http://schemas.microsoft.com/office/drawing/2014/main" id="{CB1D3E8B-5253-4E7B-AF9C-EB27D24CFFC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374447" y="4504550"/>
                    <a:ext cx="415305" cy="307777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99BB4B0B-BB38-4D12-BFE1-71C073DC2C19}"/>
                </a:ext>
              </a:extLst>
            </p:cNvPr>
            <p:cNvGrpSpPr/>
            <p:nvPr/>
          </p:nvGrpSpPr>
          <p:grpSpPr>
            <a:xfrm>
              <a:off x="4659746" y="4742537"/>
              <a:ext cx="1856508" cy="307777"/>
              <a:chOff x="4655127" y="4506158"/>
              <a:chExt cx="1856508" cy="307777"/>
            </a:xfrm>
          </p:grpSpPr>
          <p:cxnSp>
            <p:nvCxnSpPr>
              <p:cNvPr id="31" name="Straight Arrow Connector 30">
                <a:extLst>
                  <a:ext uri="{FF2B5EF4-FFF2-40B4-BE49-F238E27FC236}">
                    <a16:creationId xmlns:a16="http://schemas.microsoft.com/office/drawing/2014/main" id="{90657302-2C86-429E-A076-0DAB58367BF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655127" y="4802908"/>
                <a:ext cx="1856508" cy="0"/>
              </a:xfrm>
              <a:prstGeom prst="straightConnector1">
                <a:avLst/>
              </a:prstGeom>
              <a:ln>
                <a:solidFill>
                  <a:srgbClr val="0070C0"/>
                </a:solidFill>
                <a:headEnd type="triangle" w="med" len="med"/>
                <a:tailEnd type="none" w="med" len="med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2" name="TextBox 31">
                    <a:extLst>
                      <a:ext uri="{FF2B5EF4-FFF2-40B4-BE49-F238E27FC236}">
                        <a16:creationId xmlns:a16="http://schemas.microsoft.com/office/drawing/2014/main" id="{C9416650-E768-4932-B896-164076E53DA1}"/>
                      </a:ext>
                    </a:extLst>
                  </p:cNvPr>
                  <p:cNvSpPr txBox="1"/>
                  <p:nvPr/>
                </p:nvSpPr>
                <p:spPr>
                  <a:xfrm>
                    <a:off x="5377010" y="4506158"/>
                    <a:ext cx="412742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400" i="1" dirty="0" smtClean="0">
                              <a:latin typeface="Cambria Math" panose="02040503050406030204" pitchFamily="18" charset="0"/>
                            </a:rPr>
                            <m:t>𝑠𝑘</m:t>
                          </m:r>
                        </m:oMath>
                      </m:oMathPara>
                    </a14:m>
                    <a:endParaRPr lang="en-US" sz="1400" dirty="0"/>
                  </a:p>
                </p:txBody>
              </p:sp>
            </mc:Choice>
            <mc:Fallback xmlns="">
              <p:sp>
                <p:nvSpPr>
                  <p:cNvPr id="32" name="TextBox 31">
                    <a:extLst>
                      <a:ext uri="{FF2B5EF4-FFF2-40B4-BE49-F238E27FC236}">
                        <a16:creationId xmlns:a16="http://schemas.microsoft.com/office/drawing/2014/main" id="{C9416650-E768-4932-B896-164076E53DA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377010" y="4506158"/>
                    <a:ext cx="412742" cy="307777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DA742B95-48AF-4DCF-A6CD-ADECCE50B70E}"/>
              </a:ext>
            </a:extLst>
          </p:cNvPr>
          <p:cNvSpPr txBox="1"/>
          <p:nvPr/>
        </p:nvSpPr>
        <p:spPr>
          <a:xfrm>
            <a:off x="3886357" y="4422790"/>
            <a:ext cx="2792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37716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725"/>
    </mc:Choice>
    <mc:Fallback xmlns="">
      <p:transition spd="slow" advTm="50725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B6AA329-925F-46DB-BB05-CC61C2649B0E}"/>
              </a:ext>
            </a:extLst>
          </p:cNvPr>
          <p:cNvSpPr/>
          <p:nvPr/>
        </p:nvSpPr>
        <p:spPr>
          <a:xfrm>
            <a:off x="186267" y="186267"/>
            <a:ext cx="11777133" cy="75353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46BE7C-DF0B-44E6-ABD2-C0A281E1B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933" y="254000"/>
            <a:ext cx="11734800" cy="685800"/>
          </a:xfrm>
        </p:spPr>
        <p:txBody>
          <a:bodyPr>
            <a:normAutofit/>
          </a:bodyPr>
          <a:lstStyle/>
          <a:p>
            <a:r>
              <a:rPr lang="en-US" sz="32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  <a:cs typeface="Aharoni" panose="020B0604020202020204" pitchFamily="2" charset="-79"/>
              </a:rPr>
              <a:t>QROM: security proofs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DB6D74-4156-4F33-83C6-CE01D316E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7933" y="1253067"/>
            <a:ext cx="11734800" cy="53509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>
                <a:latin typeface="Avenir Next LT Pro" panose="020B0504020202020204" pitchFamily="34" charset="0"/>
              </a:rPr>
              <a:t>Can we prove security in QROM?</a:t>
            </a:r>
          </a:p>
          <a:p>
            <a:pPr marL="0" indent="0">
              <a:buNone/>
            </a:pPr>
            <a:r>
              <a:rPr lang="en-US" sz="1800" dirty="0">
                <a:latin typeface="Avenir Next LT Pro" panose="020B0504020202020204" pitchFamily="34" charset="0"/>
              </a:rPr>
              <a:t>Sometimes, but it seems harder (you’ve seen some examples.)</a:t>
            </a:r>
          </a:p>
          <a:p>
            <a:pPr marL="0" indent="0">
              <a:buNone/>
            </a:pPr>
            <a:endParaRPr lang="en-US" sz="1800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r>
              <a:rPr lang="en-US" sz="1800" dirty="0">
                <a:latin typeface="Avenir Next LT Pro" panose="020B0504020202020204" pitchFamily="34" charset="0"/>
              </a:rPr>
              <a:t>In some cases it’s simple (inversion, collision-finding): we know Grover is optimal. </a:t>
            </a:r>
          </a:p>
          <a:p>
            <a:pPr marL="0" indent="0">
              <a:buNone/>
            </a:pPr>
            <a:r>
              <a:rPr lang="en-US" sz="1800" dirty="0">
                <a:latin typeface="Avenir Next LT Pro" panose="020B0504020202020204" pitchFamily="34" charset="0"/>
              </a:rPr>
              <a:t>(Technicality: traditional Grover optimality results were worst-case, so we needed to upgrade them to average-case to get crypto-strength. But morally the same proofs work.)</a:t>
            </a:r>
          </a:p>
          <a:p>
            <a:pPr marL="0" indent="0">
              <a:buNone/>
            </a:pPr>
            <a:endParaRPr lang="en-US" sz="1800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endParaRPr lang="en-US" sz="1800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r>
              <a:rPr lang="en-US" sz="1800" dirty="0">
                <a:latin typeface="Avenir Next LT Pro" panose="020B0504020202020204" pitchFamily="34" charset="0"/>
              </a:rPr>
              <a:t>But in general, a lot of classical go-to techniques no longer work.</a:t>
            </a:r>
          </a:p>
          <a:p>
            <a:pPr marL="0" indent="0">
              <a:buNone/>
            </a:pPr>
            <a:endParaRPr lang="en-US" sz="1800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r>
              <a:rPr lang="en-US" sz="1800" dirty="0">
                <a:latin typeface="Avenir Next LT Pro" panose="020B0504020202020204" pitchFamily="34" charset="0"/>
              </a:rPr>
              <a:t>Most obscene example: </a:t>
            </a:r>
            <a:r>
              <a:rPr lang="en-US" sz="1800" b="1" dirty="0">
                <a:latin typeface="Avenir Next LT Pro" panose="020B0504020202020204" pitchFamily="34" charset="0"/>
              </a:rPr>
              <a:t>lazy sampling.</a:t>
            </a:r>
            <a:endParaRPr lang="en-US" sz="1800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endParaRPr lang="en-US" sz="1800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endParaRPr lang="en-US" sz="1800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endParaRPr lang="en-US" sz="1800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endParaRPr lang="en-US" sz="1800" dirty="0">
              <a:latin typeface="Avenir Next LT Pro" panose="020B0504020202020204" pitchFamily="34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6BCC5AA-021F-423F-B549-5F8BC0073342}"/>
              </a:ext>
            </a:extLst>
          </p:cNvPr>
          <p:cNvCxnSpPr>
            <a:cxnSpLocks/>
          </p:cNvCxnSpPr>
          <p:nvPr/>
        </p:nvCxnSpPr>
        <p:spPr>
          <a:xfrm>
            <a:off x="535709" y="3568930"/>
            <a:ext cx="1112058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272469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725"/>
    </mc:Choice>
    <mc:Fallback xmlns="">
      <p:transition spd="slow" advTm="5072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B6AA329-925F-46DB-BB05-CC61C2649B0E}"/>
              </a:ext>
            </a:extLst>
          </p:cNvPr>
          <p:cNvSpPr/>
          <p:nvPr/>
        </p:nvSpPr>
        <p:spPr>
          <a:xfrm>
            <a:off x="186267" y="186267"/>
            <a:ext cx="11777133" cy="75353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46BE7C-DF0B-44E6-ABD2-C0A281E1B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933" y="254000"/>
            <a:ext cx="11734800" cy="685800"/>
          </a:xfrm>
        </p:spPr>
        <p:txBody>
          <a:bodyPr>
            <a:normAutofit/>
          </a:bodyPr>
          <a:lstStyle/>
          <a:p>
            <a:r>
              <a:rPr lang="en-US" sz="32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  <a:cs typeface="Aharoni" panose="020B0604020202020204" pitchFamily="2" charset="-79"/>
              </a:rPr>
              <a:t>QROM: security proofs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6CDB6D74-4156-4F33-83C6-CE01D316E50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97933" y="1253067"/>
                <a:ext cx="11734800" cy="535093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1800" b="1" dirty="0">
                    <a:latin typeface="Avenir Next LT Pro" panose="020B0504020202020204" pitchFamily="34" charset="0"/>
                  </a:rPr>
                  <a:t>Lazy sampling.</a:t>
                </a:r>
              </a:p>
              <a:p>
                <a:r>
                  <a:rPr lang="en-US" sz="1800" dirty="0">
                    <a:latin typeface="Avenir Next LT Pro" panose="020B0504020202020204" pitchFamily="34" charset="0"/>
                  </a:rPr>
                  <a:t>we’re building some reduction…</a:t>
                </a:r>
              </a:p>
              <a:p>
                <a:r>
                  <a:rPr lang="en-US" sz="1800" dirty="0">
                    <a:latin typeface="Avenir Next LT Pro" panose="020B0504020202020204" pitchFamily="34" charset="0"/>
                  </a:rPr>
                  <a:t>… we have an adversary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 at our disposal, but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 expects to have a random oracle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 to talk to;</a:t>
                </a:r>
              </a:p>
              <a:p>
                <a:r>
                  <a:rPr lang="en-US" sz="1800" dirty="0">
                    <a:latin typeface="Avenir Next LT Pro" panose="020B0504020202020204" pitchFamily="34" charset="0"/>
                  </a:rPr>
                  <a:t>… how do we simulate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 for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?</a:t>
                </a:r>
              </a:p>
              <a:p>
                <a:pPr marL="0" indent="0">
                  <a:buNone/>
                </a:pPr>
                <a:r>
                  <a:rPr lang="en-US" sz="1800" dirty="0">
                    <a:latin typeface="Avenir Next LT Pro" panose="020B0504020202020204" pitchFamily="34" charset="0"/>
                  </a:rPr>
                  <a:t>An okay answer: use a PRF.</a:t>
                </a:r>
              </a:p>
              <a:p>
                <a:pPr marL="0" indent="0">
                  <a:buNone/>
                </a:pPr>
                <a:r>
                  <a:rPr lang="en-US" sz="1800" dirty="0">
                    <a:latin typeface="Avenir Next LT Pro" panose="020B0504020202020204" pitchFamily="34" charset="0"/>
                  </a:rPr>
                  <a:t>A sometimes better answer: use a q-wise independent function</a:t>
                </a:r>
              </a:p>
              <a:p>
                <a:pPr marL="0" indent="0">
                  <a:buNone/>
                </a:pPr>
                <a:r>
                  <a:rPr lang="en-US" sz="1800" b="1" dirty="0">
                    <a:latin typeface="Avenir Next LT Pro" panose="020B0504020202020204" pitchFamily="34" charset="0"/>
                  </a:rPr>
                  <a:t>Best answer:</a:t>
                </a:r>
                <a:r>
                  <a:rPr lang="en-US" sz="1800" dirty="0">
                    <a:latin typeface="Avenir Next LT Pro" panose="020B0504020202020204" pitchFamily="34" charset="0"/>
                  </a:rPr>
                  <a:t> be lazy.</a:t>
                </a:r>
              </a:p>
              <a:p>
                <a:pPr marL="0" indent="0">
                  <a:buNone/>
                </a:pPr>
                <a:r>
                  <a:rPr lang="en-US" sz="1800" dirty="0">
                    <a:latin typeface="Avenir Next LT Pro" panose="020B0504020202020204" pitchFamily="34" charset="0"/>
                  </a:rPr>
                  <a:t>Whenever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 submits a query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 : </a:t>
                </a:r>
              </a:p>
              <a:p>
                <a:pPr marL="800100" lvl="1" indent="-342900">
                  <a:buFont typeface="+mj-lt"/>
                  <a:buAutoNum type="arabicPeriod"/>
                </a:pPr>
                <a:r>
                  <a:rPr lang="en-US" sz="1800" dirty="0">
                    <a:latin typeface="Avenir Next LT Pro" panose="020B0504020202020204" pitchFamily="34" charset="0"/>
                  </a:rPr>
                  <a:t>give them a random answer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sz="1800" b="0" dirty="0">
                  <a:latin typeface="Avenir Next LT Pro" panose="020B0504020202020204" pitchFamily="34" charset="0"/>
                </a:endParaRPr>
              </a:p>
              <a:p>
                <a:pPr marL="800100" lvl="1" indent="-342900">
                  <a:buFont typeface="+mj-lt"/>
                  <a:buAutoNum type="arabicPeriod"/>
                </a:pPr>
                <a:r>
                  <a:rPr lang="en-US" sz="1800" dirty="0">
                    <a:latin typeface="Avenir Next LT Pro" panose="020B0504020202020204" pitchFamily="34" charset="0"/>
                  </a:rPr>
                  <a:t>Record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 in a table</a:t>
                </a: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6CDB6D74-4156-4F33-83C6-CE01D316E50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7933" y="1253067"/>
                <a:ext cx="11734800" cy="5350933"/>
              </a:xfrm>
              <a:blipFill>
                <a:blip r:embed="rId4"/>
                <a:stretch>
                  <a:fillRect l="-416" t="-1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552665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725"/>
    </mc:Choice>
    <mc:Fallback xmlns="">
      <p:transition spd="slow" advTm="5072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B6AA329-925F-46DB-BB05-CC61C2649B0E}"/>
              </a:ext>
            </a:extLst>
          </p:cNvPr>
          <p:cNvSpPr/>
          <p:nvPr/>
        </p:nvSpPr>
        <p:spPr>
          <a:xfrm>
            <a:off x="186267" y="186267"/>
            <a:ext cx="11777133" cy="75353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46BE7C-DF0B-44E6-ABD2-C0A281E1B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933" y="254000"/>
            <a:ext cx="11734800" cy="685800"/>
          </a:xfrm>
        </p:spPr>
        <p:txBody>
          <a:bodyPr>
            <a:normAutofit/>
          </a:bodyPr>
          <a:lstStyle/>
          <a:p>
            <a:r>
              <a:rPr lang="en-US" sz="32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  <a:cs typeface="Aharoni" panose="020B0604020202020204" pitchFamily="2" charset="-79"/>
              </a:rPr>
              <a:t>QROM: security proofs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6CDB6D74-4156-4F33-83C6-CE01D316E50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97933" y="1253067"/>
                <a:ext cx="11734800" cy="535093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1800" b="1" dirty="0">
                    <a:latin typeface="Avenir Next LT Pro" panose="020B0504020202020204" pitchFamily="34" charset="0"/>
                  </a:rPr>
                  <a:t>Lazy sampling.</a:t>
                </a:r>
              </a:p>
              <a:p>
                <a:r>
                  <a:rPr lang="en-US" sz="1800" dirty="0">
                    <a:latin typeface="Avenir Next LT Pro" panose="020B0504020202020204" pitchFamily="34" charset="0"/>
                  </a:rPr>
                  <a:t>we’re building some reduction…</a:t>
                </a:r>
              </a:p>
              <a:p>
                <a:r>
                  <a:rPr lang="en-US" sz="1800" dirty="0">
                    <a:latin typeface="Avenir Next LT Pro" panose="020B0504020202020204" pitchFamily="34" charset="0"/>
                  </a:rPr>
                  <a:t>… we have an adversary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 at our disposal, but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 expects to have a random oracle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 to talk to;</a:t>
                </a:r>
              </a:p>
              <a:p>
                <a:r>
                  <a:rPr lang="en-US" sz="1800" dirty="0">
                    <a:latin typeface="Avenir Next LT Pro" panose="020B0504020202020204" pitchFamily="34" charset="0"/>
                  </a:rPr>
                  <a:t>… how do we simulate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 for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?</a:t>
                </a:r>
              </a:p>
              <a:p>
                <a:pPr marL="0" indent="0">
                  <a:buNone/>
                </a:pPr>
                <a:r>
                  <a:rPr lang="en-US" sz="1800" dirty="0">
                    <a:latin typeface="Avenir Next LT Pro" panose="020B0504020202020204" pitchFamily="34" charset="0"/>
                  </a:rPr>
                  <a:t>An okay answer: use a PRF.</a:t>
                </a:r>
              </a:p>
              <a:p>
                <a:pPr marL="0" indent="0">
                  <a:buNone/>
                </a:pPr>
                <a:r>
                  <a:rPr lang="en-US" sz="1800" dirty="0">
                    <a:latin typeface="Avenir Next LT Pro" panose="020B0504020202020204" pitchFamily="34" charset="0"/>
                  </a:rPr>
                  <a:t>A sometimes better answer: use a q-wise independent function</a:t>
                </a:r>
              </a:p>
              <a:p>
                <a:pPr marL="0" indent="0">
                  <a:buNone/>
                </a:pPr>
                <a:r>
                  <a:rPr lang="en-US" sz="1800" b="1" dirty="0">
                    <a:latin typeface="Avenir Next LT Pro" panose="020B0504020202020204" pitchFamily="34" charset="0"/>
                  </a:rPr>
                  <a:t>Best answer:</a:t>
                </a:r>
                <a:r>
                  <a:rPr lang="en-US" sz="1800" dirty="0">
                    <a:latin typeface="Avenir Next LT Pro" panose="020B0504020202020204" pitchFamily="34" charset="0"/>
                  </a:rPr>
                  <a:t> be lazy.</a:t>
                </a:r>
              </a:p>
              <a:p>
                <a:pPr marL="0" indent="0">
                  <a:buNone/>
                </a:pPr>
                <a:r>
                  <a:rPr lang="en-US" sz="1800" dirty="0">
                    <a:latin typeface="Avenir Next LT Pro" panose="020B0504020202020204" pitchFamily="34" charset="0"/>
                  </a:rPr>
                  <a:t>Whenever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 submits a query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 : </a:t>
                </a:r>
              </a:p>
              <a:p>
                <a:pPr marL="800100" lvl="1" indent="-342900">
                  <a:buFont typeface="+mj-lt"/>
                  <a:buAutoNum type="arabicPeriod"/>
                </a:pPr>
                <a:r>
                  <a:rPr lang="en-US" sz="1800" dirty="0">
                    <a:latin typeface="Avenir Next LT Pro" panose="020B0504020202020204" pitchFamily="34" charset="0"/>
                  </a:rPr>
                  <a:t>If it’s in the table as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 give them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;</a:t>
                </a:r>
              </a:p>
              <a:p>
                <a:pPr marL="800100" lvl="1" indent="-342900">
                  <a:buFont typeface="+mj-lt"/>
                  <a:buAutoNum type="arabicPeriod"/>
                </a:pPr>
                <a:r>
                  <a:rPr lang="en-US" sz="1800" dirty="0">
                    <a:latin typeface="Avenir Next LT Pro" panose="020B0504020202020204" pitchFamily="34" charset="0"/>
                  </a:rPr>
                  <a:t>If it’s not in the table, give them a random answer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 and add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 to table.</a:t>
                </a:r>
              </a:p>
              <a:p>
                <a:pPr marL="800100" lvl="1" indent="-342900">
                  <a:buFont typeface="+mj-lt"/>
                  <a:buAutoNum type="arabicPeriod"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r>
                  <a:rPr lang="en-US" sz="1800" dirty="0">
                    <a:latin typeface="Avenir Next LT Pro" panose="020B0504020202020204" pitchFamily="34" charset="0"/>
                  </a:rPr>
                  <a:t>Perfectly indistinguishable;</a:t>
                </a:r>
              </a:p>
              <a:p>
                <a:r>
                  <a:rPr lang="en-US" sz="1800" dirty="0">
                    <a:latin typeface="Avenir Next LT Pro" panose="020B0504020202020204" pitchFamily="34" charset="0"/>
                  </a:rPr>
                  <a:t>Easy to reprogram and fiddle with oracle to get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 to do what you want.</a:t>
                </a: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6CDB6D74-4156-4F33-83C6-CE01D316E50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7933" y="1253067"/>
                <a:ext cx="11734800" cy="5350933"/>
              </a:xfrm>
              <a:blipFill>
                <a:blip r:embed="rId4"/>
                <a:stretch>
                  <a:fillRect l="-416" t="-1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728231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725"/>
    </mc:Choice>
    <mc:Fallback xmlns="">
      <p:transition spd="slow" advTm="5072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B6AA329-925F-46DB-BB05-CC61C2649B0E}"/>
              </a:ext>
            </a:extLst>
          </p:cNvPr>
          <p:cNvSpPr/>
          <p:nvPr/>
        </p:nvSpPr>
        <p:spPr>
          <a:xfrm>
            <a:off x="186267" y="186267"/>
            <a:ext cx="11777133" cy="75353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46BE7C-DF0B-44E6-ABD2-C0A281E1B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933" y="254000"/>
            <a:ext cx="11734800" cy="685800"/>
          </a:xfrm>
        </p:spPr>
        <p:txBody>
          <a:bodyPr>
            <a:normAutofit/>
          </a:bodyPr>
          <a:lstStyle/>
          <a:p>
            <a:r>
              <a:rPr lang="en-US" sz="32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  <a:cs typeface="Aharoni" panose="020B0604020202020204" pitchFamily="2" charset="-79"/>
              </a:rPr>
              <a:t>QROM: security proofs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DB6D74-4156-4F33-83C6-CE01D316E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7933" y="1253067"/>
            <a:ext cx="11734800" cy="53509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>
                <a:latin typeface="Avenir Next LT Pro" panose="020B0504020202020204" pitchFamily="34" charset="0"/>
              </a:rPr>
              <a:t>Lazy sampling for QROM?</a:t>
            </a:r>
          </a:p>
          <a:p>
            <a:r>
              <a:rPr lang="en-US" sz="1800" dirty="0">
                <a:latin typeface="Avenir Next LT Pro" panose="020B0504020202020204" pitchFamily="34" charset="0"/>
              </a:rPr>
              <a:t>inputs are now quantum states;</a:t>
            </a:r>
          </a:p>
          <a:p>
            <a:r>
              <a:rPr lang="en-US" sz="1800" dirty="0">
                <a:latin typeface="Avenir Next LT Pro" panose="020B0504020202020204" pitchFamily="34" charset="0"/>
              </a:rPr>
              <a:t>no-cloning: can’t copy and store them into a table;</a:t>
            </a:r>
          </a:p>
          <a:p>
            <a:r>
              <a:rPr lang="en-US" sz="1800" dirty="0">
                <a:latin typeface="Avenir Next LT Pro" panose="020B0504020202020204" pitchFamily="34" charset="0"/>
              </a:rPr>
              <a:t>measurement is destructive: even if I could solve previous problem, no way to “compare” to new inputs;</a:t>
            </a:r>
          </a:p>
          <a:p>
            <a:pPr marL="0" indent="0">
              <a:buNone/>
            </a:pPr>
            <a:endParaRPr lang="en-US" sz="1800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r>
              <a:rPr lang="en-US" sz="1800" dirty="0">
                <a:latin typeface="Avenir Next LT Pro" panose="020B0504020202020204" pitchFamily="34" charset="0"/>
              </a:rPr>
              <a:t>This problem remained open until 2018. (Was plausible to even conjecture it was impossible.)</a:t>
            </a:r>
          </a:p>
          <a:p>
            <a:pPr marL="0" indent="0">
              <a:buNone/>
            </a:pPr>
            <a:endParaRPr lang="en-US" sz="1800" b="1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r>
              <a:rPr lang="en-US" sz="1800" b="1" dirty="0" err="1">
                <a:latin typeface="Avenir Next LT Pro" panose="020B0504020202020204" pitchFamily="34" charset="0"/>
              </a:rPr>
              <a:t>Zhandry</a:t>
            </a:r>
            <a:r>
              <a:rPr lang="en-US" sz="1800" b="1" dirty="0">
                <a:latin typeface="Avenir Next LT Pro" panose="020B0504020202020204" pitchFamily="34" charset="0"/>
              </a:rPr>
              <a:t> recording technique.</a:t>
            </a:r>
            <a:endParaRPr lang="en-US" sz="1800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r>
              <a:rPr lang="en-US" sz="1800" dirty="0">
                <a:latin typeface="Avenir Next LT Pro" panose="020B0504020202020204" pitchFamily="34" charset="0"/>
              </a:rPr>
              <a:t>How to lazy-sample QROM efficiently! Can be used to show: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dirty="0">
                <a:latin typeface="Avenir Next LT Pro" panose="020B0504020202020204" pitchFamily="34" charset="0"/>
              </a:rPr>
              <a:t>quantum </a:t>
            </a:r>
            <a:r>
              <a:rPr lang="en-US" sz="1800" dirty="0" err="1">
                <a:latin typeface="Avenir Next LT Pro" panose="020B0504020202020204" pitchFamily="34" charset="0"/>
              </a:rPr>
              <a:t>indifferentiability</a:t>
            </a:r>
            <a:r>
              <a:rPr lang="en-US" sz="1800" dirty="0">
                <a:latin typeface="Avenir Next LT Pro" panose="020B0504020202020204" pitchFamily="34" charset="0"/>
              </a:rPr>
              <a:t> of Merkle-</a:t>
            </a:r>
            <a:r>
              <a:rPr lang="en-US" sz="1800" dirty="0" err="1">
                <a:latin typeface="Avenir Next LT Pro" panose="020B0504020202020204" pitchFamily="34" charset="0"/>
              </a:rPr>
              <a:t>Damgard</a:t>
            </a:r>
            <a:r>
              <a:rPr lang="en-US" sz="1800" dirty="0">
                <a:latin typeface="Avenir Next LT Pro" panose="020B0504020202020204" pitchFamily="34" charset="0"/>
              </a:rPr>
              <a:t> and sponge construction;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dirty="0">
                <a:latin typeface="Avenir Next LT Pro" panose="020B0504020202020204" pitchFamily="34" charset="0"/>
              </a:rPr>
              <a:t>post-quantum security of Fiat-Shamir (but loose bound);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dirty="0">
                <a:latin typeface="Avenir Next LT Pro" panose="020B0504020202020204" pitchFamily="34" charset="0"/>
              </a:rPr>
              <a:t>post-quantum security of Fujisaki-Okamoto (but loose bound);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dirty="0">
                <a:latin typeface="Avenir Next LT Pro" panose="020B0504020202020204" pitchFamily="34" charset="0"/>
              </a:rPr>
              <a:t>quantum-query security of (long enough) Feistel networks;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dirty="0">
                <a:latin typeface="Avenir Next LT Pro" panose="020B0504020202020204" pitchFamily="34" charset="0"/>
              </a:rPr>
              <a:t>and more…</a:t>
            </a:r>
          </a:p>
          <a:p>
            <a:pPr marL="342900" indent="-342900">
              <a:buFont typeface="+mj-lt"/>
              <a:buAutoNum type="arabicPeriod"/>
            </a:pPr>
            <a:endParaRPr lang="en-US" sz="1800" dirty="0">
              <a:latin typeface="Avenir Next LT Pro" panose="020B0504020202020204" pitchFamily="34" charset="0"/>
            </a:endParaRPr>
          </a:p>
          <a:p>
            <a:endParaRPr lang="en-US" sz="1800" dirty="0">
              <a:latin typeface="Avenir Next LT Pro" panose="020B0504020202020204" pitchFamily="34" charset="0"/>
            </a:endParaRPr>
          </a:p>
          <a:p>
            <a:endParaRPr lang="en-US" sz="1800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endParaRPr lang="en-US" sz="1800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endParaRPr lang="en-US" sz="1800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endParaRPr lang="en-US" sz="1800" dirty="0">
              <a:latin typeface="Avenir Next LT Pro" panose="020B05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30455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725"/>
    </mc:Choice>
    <mc:Fallback xmlns="">
      <p:transition spd="slow" advTm="5072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B6AA329-925F-46DB-BB05-CC61C2649B0E}"/>
              </a:ext>
            </a:extLst>
          </p:cNvPr>
          <p:cNvSpPr/>
          <p:nvPr/>
        </p:nvSpPr>
        <p:spPr>
          <a:xfrm>
            <a:off x="186267" y="186267"/>
            <a:ext cx="11777133" cy="75353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46BE7C-DF0B-44E6-ABD2-C0A281E1B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933" y="254000"/>
            <a:ext cx="11734800" cy="685800"/>
          </a:xfrm>
        </p:spPr>
        <p:txBody>
          <a:bodyPr>
            <a:normAutofit/>
          </a:bodyPr>
          <a:lstStyle/>
          <a:p>
            <a:r>
              <a:rPr lang="en-US" sz="3200" b="1" dirty="0" err="1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  <a:cs typeface="Aharoni" panose="020B0604020202020204" pitchFamily="2" charset="-79"/>
              </a:rPr>
              <a:t>Zhandry</a:t>
            </a:r>
            <a:r>
              <a:rPr lang="en-US" sz="32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  <a:cs typeface="Aharoni" panose="020B0604020202020204" pitchFamily="2" charset="-79"/>
              </a:rPr>
              <a:t> recording technique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6CDB6D74-4156-4F33-83C6-CE01D316E50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97933" y="1253067"/>
                <a:ext cx="11734800" cy="535093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1800" b="1" dirty="0">
                    <a:latin typeface="Avenir Next LT Pro" panose="020B0504020202020204" pitchFamily="34" charset="0"/>
                  </a:rPr>
                  <a:t>Zhandry recording technique.</a:t>
                </a: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1800" dirty="0">
                    <a:latin typeface="Avenir Next LT Pro" panose="020B0504020202020204" pitchFamily="34" charset="0"/>
                  </a:rPr>
                  <a:t>Two simple ideas + a clever bit:</a:t>
                </a:r>
              </a:p>
              <a:p>
                <a:pPr marL="0" indent="0">
                  <a:buNone/>
                </a:pPr>
                <a:r>
                  <a:rPr lang="en-US" sz="1800" u="sng" dirty="0">
                    <a:latin typeface="Avenir Next LT Pro" panose="020B0504020202020204" pitchFamily="34" charset="0"/>
                  </a:rPr>
                  <a:t>Simple idea 1</a:t>
                </a:r>
                <a:r>
                  <a:rPr lang="en-US" sz="1800" dirty="0">
                    <a:latin typeface="Avenir Next LT Pro" panose="020B0504020202020204" pitchFamily="34" charset="0"/>
                  </a:rPr>
                  <a:t>: purify the oracle.</a:t>
                </a:r>
              </a:p>
              <a:p>
                <a:pPr marL="342900" indent="-342900">
                  <a:buFont typeface="+mj-lt"/>
                  <a:buAutoNum type="arabicPeriod"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1800" dirty="0">
                    <a:latin typeface="Avenir Next LT Pro" panose="020B0504020202020204" pitchFamily="34" charset="0"/>
                  </a:rPr>
                  <a:t>Instead of sampling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 randomly…</a:t>
                </a: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1800" dirty="0">
                    <a:latin typeface="Avenir Next LT Pro" panose="020B0504020202020204" pitchFamily="34" charset="0"/>
                  </a:rPr>
                  <a:t>We 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sz="1800" dirty="0">
                    <a:latin typeface="Avenir Next LT Pro" panose="020B0504020202020204" pitchFamily="34" charset="0"/>
                  </a:rPr>
                  <a:t>prepare uniform superposition over all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sz="1800" dirty="0">
                    <a:latin typeface="Avenir Next LT Pro" panose="020B0504020202020204" pitchFamily="34" charset="0"/>
                  </a:rPr>
                  <a:t>and then measure it at the end.</a:t>
                </a: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6CDB6D74-4156-4F33-83C6-CE01D316E50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7933" y="1253067"/>
                <a:ext cx="11734800" cy="5350933"/>
              </a:xfrm>
              <a:blipFill>
                <a:blip r:embed="rId4"/>
                <a:stretch>
                  <a:fillRect l="-468" t="-1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0" name="Group 59">
            <a:extLst>
              <a:ext uri="{FF2B5EF4-FFF2-40B4-BE49-F238E27FC236}">
                <a16:creationId xmlns:a16="http://schemas.microsoft.com/office/drawing/2014/main" id="{BFF80560-744E-473A-9656-FE7E72520CED}"/>
              </a:ext>
            </a:extLst>
          </p:cNvPr>
          <p:cNvGrpSpPr/>
          <p:nvPr/>
        </p:nvGrpSpPr>
        <p:grpSpPr>
          <a:xfrm>
            <a:off x="5514166" y="1143111"/>
            <a:ext cx="2607967" cy="1955801"/>
            <a:chOff x="4259385" y="2020454"/>
            <a:chExt cx="2607967" cy="1955801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4CD5EC8A-664C-44AB-A775-22C990549C81}"/>
                </a:ext>
              </a:extLst>
            </p:cNvPr>
            <p:cNvGrpSpPr/>
            <p:nvPr/>
          </p:nvGrpSpPr>
          <p:grpSpPr>
            <a:xfrm>
              <a:off x="4259385" y="2507674"/>
              <a:ext cx="2018995" cy="1468581"/>
              <a:chOff x="4259385" y="2507674"/>
              <a:chExt cx="2018995" cy="1468581"/>
            </a:xfrm>
          </p:grpSpPr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789B051-5BE5-430B-8D8C-65CF1A56D15F}"/>
                  </a:ext>
                </a:extLst>
              </p:cNvPr>
              <p:cNvSpPr txBox="1"/>
              <p:nvPr/>
            </p:nvSpPr>
            <p:spPr>
              <a:xfrm>
                <a:off x="4259385" y="3636941"/>
                <a:ext cx="99610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/>
                  <a:t>adversary</a:t>
                </a:r>
              </a:p>
            </p:txBody>
          </p:sp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36CD6F59-EF07-4E42-AB37-B76C9F73379C}"/>
                  </a:ext>
                </a:extLst>
              </p:cNvPr>
              <p:cNvGrpSpPr/>
              <p:nvPr/>
            </p:nvGrpSpPr>
            <p:grpSpPr>
              <a:xfrm>
                <a:off x="5176982" y="2507674"/>
                <a:ext cx="406400" cy="1468581"/>
                <a:chOff x="5176982" y="2507674"/>
                <a:chExt cx="406400" cy="1468581"/>
              </a:xfrm>
            </p:grpSpPr>
            <p:grpSp>
              <p:nvGrpSpPr>
                <p:cNvPr id="9" name="Group 8">
                  <a:extLst>
                    <a:ext uri="{FF2B5EF4-FFF2-40B4-BE49-F238E27FC236}">
                      <a16:creationId xmlns:a16="http://schemas.microsoft.com/office/drawing/2014/main" id="{CC8C5C45-2494-4166-94C5-2AFA414D2837}"/>
                    </a:ext>
                  </a:extLst>
                </p:cNvPr>
                <p:cNvGrpSpPr/>
                <p:nvPr/>
              </p:nvGrpSpPr>
              <p:grpSpPr>
                <a:xfrm>
                  <a:off x="5366327" y="2507674"/>
                  <a:ext cx="64655" cy="1468581"/>
                  <a:chOff x="5749636" y="2655455"/>
                  <a:chExt cx="64655" cy="1468581"/>
                </a:xfrm>
              </p:grpSpPr>
              <p:cxnSp>
                <p:nvCxnSpPr>
                  <p:cNvPr id="5" name="Straight Connector 4">
                    <a:extLst>
                      <a:ext uri="{FF2B5EF4-FFF2-40B4-BE49-F238E27FC236}">
                        <a16:creationId xmlns:a16="http://schemas.microsoft.com/office/drawing/2014/main" id="{8F6AB4FF-5FD4-4A53-89BA-18A103FD0946}"/>
                      </a:ext>
                    </a:extLst>
                  </p:cNvPr>
                  <p:cNvCxnSpPr/>
                  <p:nvPr/>
                </p:nvCxnSpPr>
                <p:spPr>
                  <a:xfrm>
                    <a:off x="5749636" y="2655455"/>
                    <a:ext cx="0" cy="1468581"/>
                  </a:xfrm>
                  <a:prstGeom prst="line">
                    <a:avLst/>
                  </a:prstGeom>
                </p:spPr>
                <p:style>
                  <a:lnRef idx="3">
                    <a:schemeClr val="accent2"/>
                  </a:lnRef>
                  <a:fillRef idx="0">
                    <a:schemeClr val="accent2"/>
                  </a:fillRef>
                  <a:effectRef idx="2">
                    <a:schemeClr val="accent2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" name="Straight Connector 7">
                    <a:extLst>
                      <a:ext uri="{FF2B5EF4-FFF2-40B4-BE49-F238E27FC236}">
                        <a16:creationId xmlns:a16="http://schemas.microsoft.com/office/drawing/2014/main" id="{CF369152-1A03-448A-A5F8-23A9AC1E56B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814291" y="2655455"/>
                    <a:ext cx="0" cy="1468581"/>
                  </a:xfrm>
                  <a:prstGeom prst="line">
                    <a:avLst/>
                  </a:prstGeom>
                </p:spPr>
                <p:style>
                  <a:lnRef idx="3">
                    <a:schemeClr val="accent2"/>
                  </a:lnRef>
                  <a:fillRef idx="0">
                    <a:schemeClr val="accent2"/>
                  </a:fillRef>
                  <a:effectRef idx="2">
                    <a:schemeClr val="accent2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7" name="Group 16">
                  <a:extLst>
                    <a:ext uri="{FF2B5EF4-FFF2-40B4-BE49-F238E27FC236}">
                      <a16:creationId xmlns:a16="http://schemas.microsoft.com/office/drawing/2014/main" id="{84B3889F-14CE-4416-A657-FF35973A973B}"/>
                    </a:ext>
                  </a:extLst>
                </p:cNvPr>
                <p:cNvGrpSpPr/>
                <p:nvPr/>
              </p:nvGrpSpPr>
              <p:grpSpPr>
                <a:xfrm>
                  <a:off x="5176982" y="3175000"/>
                  <a:ext cx="406400" cy="133927"/>
                  <a:chOff x="5209308" y="3144982"/>
                  <a:chExt cx="406400" cy="133927"/>
                </a:xfrm>
              </p:grpSpPr>
              <p:cxnSp>
                <p:nvCxnSpPr>
                  <p:cNvPr id="12" name="Straight Arrow Connector 11">
                    <a:extLst>
                      <a:ext uri="{FF2B5EF4-FFF2-40B4-BE49-F238E27FC236}">
                        <a16:creationId xmlns:a16="http://schemas.microsoft.com/office/drawing/2014/main" id="{862FB9C5-26E9-4CC8-8F8D-557B8B6C53D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209308" y="3144982"/>
                    <a:ext cx="406400" cy="0"/>
                  </a:xfrm>
                  <a:prstGeom prst="straightConnector1">
                    <a:avLst/>
                  </a:prstGeom>
                  <a:ln w="38100">
                    <a:tailEnd type="triangle"/>
                  </a:ln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" name="Straight Arrow Connector 13">
                    <a:extLst>
                      <a:ext uri="{FF2B5EF4-FFF2-40B4-BE49-F238E27FC236}">
                        <a16:creationId xmlns:a16="http://schemas.microsoft.com/office/drawing/2014/main" id="{B01CCA5F-7BC1-4E08-A8C7-020CFED9510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5209308" y="3278909"/>
                    <a:ext cx="364836" cy="0"/>
                  </a:xfrm>
                  <a:prstGeom prst="straightConnector1">
                    <a:avLst/>
                  </a:prstGeom>
                  <a:ln w="38100">
                    <a:tailEnd type="triangle"/>
                  </a:ln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837F6843-E041-4847-8D60-1D94E502D963}"/>
                  </a:ext>
                </a:extLst>
              </p:cNvPr>
              <p:cNvSpPr txBox="1"/>
              <p:nvPr/>
            </p:nvSpPr>
            <p:spPr>
              <a:xfrm>
                <a:off x="5583382" y="3636941"/>
                <a:ext cx="69499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/>
                  <a:t>oracle</a:t>
                </a:r>
              </a:p>
            </p:txBody>
          </p: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33F5DC02-1377-4B5F-A098-68F6CC3F6F35}"/>
                </a:ext>
              </a:extLst>
            </p:cNvPr>
            <p:cNvGrpSpPr/>
            <p:nvPr/>
          </p:nvGrpSpPr>
          <p:grpSpPr>
            <a:xfrm>
              <a:off x="5833415" y="2020454"/>
              <a:ext cx="1033937" cy="1408546"/>
              <a:chOff x="6049816" y="1611745"/>
              <a:chExt cx="1033937" cy="1408546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7" name="TextBox 26">
                    <a:extLst>
                      <a:ext uri="{FF2B5EF4-FFF2-40B4-BE49-F238E27FC236}">
                        <a16:creationId xmlns:a16="http://schemas.microsoft.com/office/drawing/2014/main" id="{78C5AF61-2E2B-4E90-8CE2-93003E2DCA4D}"/>
                      </a:ext>
                    </a:extLst>
                  </p:cNvPr>
                  <p:cNvSpPr txBox="1"/>
                  <p:nvPr/>
                </p:nvSpPr>
                <p:spPr>
                  <a:xfrm>
                    <a:off x="6049816" y="1611745"/>
                    <a:ext cx="1033937" cy="369332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←</m:t>
                          </m:r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ℱ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bSup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27" name="TextBox 26">
                    <a:extLst>
                      <a:ext uri="{FF2B5EF4-FFF2-40B4-BE49-F238E27FC236}">
                        <a16:creationId xmlns:a16="http://schemas.microsoft.com/office/drawing/2014/main" id="{78C5AF61-2E2B-4E90-8CE2-93003E2DCA4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49816" y="1611745"/>
                    <a:ext cx="1033937" cy="369332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  <a:ln>
                    <a:solidFill>
                      <a:schemeClr val="bg1">
                        <a:lumMod val="50000"/>
                      </a:schemeClr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30" name="Straight Arrow Connector 29">
                <a:extLst>
                  <a:ext uri="{FF2B5EF4-FFF2-40B4-BE49-F238E27FC236}">
                    <a16:creationId xmlns:a16="http://schemas.microsoft.com/office/drawing/2014/main" id="{6813AFA6-97BE-44C9-AC1E-12E5FFAE20A3}"/>
                  </a:ext>
                </a:extLst>
              </p:cNvPr>
              <p:cNvCxnSpPr>
                <a:cxnSpLocks/>
                <a:stCxn id="27" idx="2"/>
              </p:cNvCxnSpPr>
              <p:nvPr/>
            </p:nvCxnSpPr>
            <p:spPr>
              <a:xfrm flipH="1">
                <a:off x="6545946" y="1981077"/>
                <a:ext cx="20839" cy="1039214"/>
              </a:xfrm>
              <a:prstGeom prst="straightConnector1">
                <a:avLst/>
              </a:prstGeom>
              <a:ln>
                <a:solidFill>
                  <a:schemeClr val="bg1">
                    <a:lumMod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BD740164-D3AC-4634-909B-9B2F89F87C70}"/>
              </a:ext>
            </a:extLst>
          </p:cNvPr>
          <p:cNvGrpSpPr/>
          <p:nvPr/>
        </p:nvGrpSpPr>
        <p:grpSpPr>
          <a:xfrm>
            <a:off x="4368803" y="3232078"/>
            <a:ext cx="5070760" cy="3143623"/>
            <a:chOff x="4368803" y="3232078"/>
            <a:chExt cx="5070760" cy="3143623"/>
          </a:xfrm>
        </p:grpSpPr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D0F3FE5A-81B4-41C6-A270-681356E4088B}"/>
                </a:ext>
              </a:extLst>
            </p:cNvPr>
            <p:cNvGrpSpPr/>
            <p:nvPr/>
          </p:nvGrpSpPr>
          <p:grpSpPr>
            <a:xfrm>
              <a:off x="5514166" y="3938116"/>
              <a:ext cx="2652146" cy="1955801"/>
              <a:chOff x="4411785" y="2172854"/>
              <a:chExt cx="2652146" cy="1955801"/>
            </a:xfrm>
          </p:grpSpPr>
          <p:grpSp>
            <p:nvGrpSpPr>
              <p:cNvPr id="46" name="Group 45">
                <a:extLst>
                  <a:ext uri="{FF2B5EF4-FFF2-40B4-BE49-F238E27FC236}">
                    <a16:creationId xmlns:a16="http://schemas.microsoft.com/office/drawing/2014/main" id="{99E5B9CB-A26E-4F22-AFFE-289A3B4AD4D2}"/>
                  </a:ext>
                </a:extLst>
              </p:cNvPr>
              <p:cNvGrpSpPr/>
              <p:nvPr/>
            </p:nvGrpSpPr>
            <p:grpSpPr>
              <a:xfrm>
                <a:off x="4411785" y="2660074"/>
                <a:ext cx="2018995" cy="1468581"/>
                <a:chOff x="4259385" y="2507674"/>
                <a:chExt cx="2018995" cy="1468581"/>
              </a:xfrm>
            </p:grpSpPr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16178059-B525-41FB-974D-771E9EEBF345}"/>
                    </a:ext>
                  </a:extLst>
                </p:cNvPr>
                <p:cNvSpPr txBox="1"/>
                <p:nvPr/>
              </p:nvSpPr>
              <p:spPr>
                <a:xfrm>
                  <a:off x="4259385" y="3636941"/>
                  <a:ext cx="996107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dirty="0"/>
                    <a:t>adversary</a:t>
                  </a:r>
                </a:p>
              </p:txBody>
            </p:sp>
            <p:grpSp>
              <p:nvGrpSpPr>
                <p:cNvPr id="48" name="Group 47">
                  <a:extLst>
                    <a:ext uri="{FF2B5EF4-FFF2-40B4-BE49-F238E27FC236}">
                      <a16:creationId xmlns:a16="http://schemas.microsoft.com/office/drawing/2014/main" id="{A9B2AD40-E32D-42E0-8AAE-AC7188945BE8}"/>
                    </a:ext>
                  </a:extLst>
                </p:cNvPr>
                <p:cNvGrpSpPr/>
                <p:nvPr/>
              </p:nvGrpSpPr>
              <p:grpSpPr>
                <a:xfrm>
                  <a:off x="5176982" y="2507674"/>
                  <a:ext cx="406400" cy="1468581"/>
                  <a:chOff x="5176982" y="2507674"/>
                  <a:chExt cx="406400" cy="1468581"/>
                </a:xfrm>
              </p:grpSpPr>
              <p:grpSp>
                <p:nvGrpSpPr>
                  <p:cNvPr id="50" name="Group 49">
                    <a:extLst>
                      <a:ext uri="{FF2B5EF4-FFF2-40B4-BE49-F238E27FC236}">
                        <a16:creationId xmlns:a16="http://schemas.microsoft.com/office/drawing/2014/main" id="{24B588EB-65E8-4EDC-B27A-FBEECC390E52}"/>
                      </a:ext>
                    </a:extLst>
                  </p:cNvPr>
                  <p:cNvGrpSpPr/>
                  <p:nvPr/>
                </p:nvGrpSpPr>
                <p:grpSpPr>
                  <a:xfrm>
                    <a:off x="5366327" y="2507674"/>
                    <a:ext cx="64655" cy="1468581"/>
                    <a:chOff x="5749636" y="2655455"/>
                    <a:chExt cx="64655" cy="1468581"/>
                  </a:xfrm>
                </p:grpSpPr>
                <p:cxnSp>
                  <p:nvCxnSpPr>
                    <p:cNvPr id="54" name="Straight Connector 53">
                      <a:extLst>
                        <a:ext uri="{FF2B5EF4-FFF2-40B4-BE49-F238E27FC236}">
                          <a16:creationId xmlns:a16="http://schemas.microsoft.com/office/drawing/2014/main" id="{F4043988-CA6D-495D-A86F-D8236AEA110C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5749636" y="2655455"/>
                      <a:ext cx="0" cy="1468581"/>
                    </a:xfrm>
                    <a:prstGeom prst="line">
                      <a:avLst/>
                    </a:prstGeom>
                  </p:spPr>
                  <p:style>
                    <a:lnRef idx="3">
                      <a:schemeClr val="accent2"/>
                    </a:lnRef>
                    <a:fillRef idx="0">
                      <a:schemeClr val="accent2"/>
                    </a:fillRef>
                    <a:effectRef idx="2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5" name="Straight Connector 54">
                      <a:extLst>
                        <a:ext uri="{FF2B5EF4-FFF2-40B4-BE49-F238E27FC236}">
                          <a16:creationId xmlns:a16="http://schemas.microsoft.com/office/drawing/2014/main" id="{0F46C5F2-A008-4583-959B-7F6C39C95E51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5814291" y="2655455"/>
                      <a:ext cx="0" cy="1468581"/>
                    </a:xfrm>
                    <a:prstGeom prst="line">
                      <a:avLst/>
                    </a:prstGeom>
                  </p:spPr>
                  <p:style>
                    <a:lnRef idx="3">
                      <a:schemeClr val="accent2"/>
                    </a:lnRef>
                    <a:fillRef idx="0">
                      <a:schemeClr val="accent2"/>
                    </a:fillRef>
                    <a:effectRef idx="2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51" name="Group 50">
                    <a:extLst>
                      <a:ext uri="{FF2B5EF4-FFF2-40B4-BE49-F238E27FC236}">
                        <a16:creationId xmlns:a16="http://schemas.microsoft.com/office/drawing/2014/main" id="{14D1AF3B-6C85-43E2-BA56-6E741F3C6F45}"/>
                      </a:ext>
                    </a:extLst>
                  </p:cNvPr>
                  <p:cNvGrpSpPr/>
                  <p:nvPr/>
                </p:nvGrpSpPr>
                <p:grpSpPr>
                  <a:xfrm>
                    <a:off x="5176982" y="3175000"/>
                    <a:ext cx="406400" cy="133927"/>
                    <a:chOff x="5209308" y="3144982"/>
                    <a:chExt cx="406400" cy="133927"/>
                  </a:xfrm>
                </p:grpSpPr>
                <p:cxnSp>
                  <p:nvCxnSpPr>
                    <p:cNvPr id="52" name="Straight Arrow Connector 51">
                      <a:extLst>
                        <a:ext uri="{FF2B5EF4-FFF2-40B4-BE49-F238E27FC236}">
                          <a16:creationId xmlns:a16="http://schemas.microsoft.com/office/drawing/2014/main" id="{DFC310B1-24A1-4312-90D0-22DB102377F5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5209308" y="3144982"/>
                      <a:ext cx="406400" cy="0"/>
                    </a:xfrm>
                    <a:prstGeom prst="straightConnector1">
                      <a:avLst/>
                    </a:prstGeom>
                    <a:ln w="38100">
                      <a:tailEnd type="triangle"/>
                    </a:ln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3" name="Straight Arrow Connector 52">
                      <a:extLst>
                        <a:ext uri="{FF2B5EF4-FFF2-40B4-BE49-F238E27FC236}">
                          <a16:creationId xmlns:a16="http://schemas.microsoft.com/office/drawing/2014/main" id="{E9FA628C-50E8-478E-A026-EE683728F6C4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5209308" y="3278909"/>
                      <a:ext cx="364836" cy="0"/>
                    </a:xfrm>
                    <a:prstGeom prst="straightConnector1">
                      <a:avLst/>
                    </a:prstGeom>
                    <a:ln w="38100">
                      <a:tailEnd type="triangle"/>
                    </a:ln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B795AE28-07F6-4DC6-A066-D2AB01C5A436}"/>
                    </a:ext>
                  </a:extLst>
                </p:cNvPr>
                <p:cNvSpPr txBox="1"/>
                <p:nvPr/>
              </p:nvSpPr>
              <p:spPr>
                <a:xfrm>
                  <a:off x="5583382" y="3636941"/>
                  <a:ext cx="694998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dirty="0"/>
                    <a:t>oracle</a:t>
                  </a:r>
                </a:p>
              </p:txBody>
            </p:sp>
          </p:grpSp>
          <p:grpSp>
            <p:nvGrpSpPr>
              <p:cNvPr id="56" name="Group 55">
                <a:extLst>
                  <a:ext uri="{FF2B5EF4-FFF2-40B4-BE49-F238E27FC236}">
                    <a16:creationId xmlns:a16="http://schemas.microsoft.com/office/drawing/2014/main" id="{FF61413D-059F-4946-AC2B-A4AE99DF0B8C}"/>
                  </a:ext>
                </a:extLst>
              </p:cNvPr>
              <p:cNvGrpSpPr/>
              <p:nvPr/>
            </p:nvGrpSpPr>
            <p:grpSpPr>
              <a:xfrm>
                <a:off x="5985815" y="2172854"/>
                <a:ext cx="1078116" cy="1408546"/>
                <a:chOff x="6049816" y="1611745"/>
                <a:chExt cx="1078116" cy="1408546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7" name="TextBox 56">
                      <a:extLst>
                        <a:ext uri="{FF2B5EF4-FFF2-40B4-BE49-F238E27FC236}">
                          <a16:creationId xmlns:a16="http://schemas.microsoft.com/office/drawing/2014/main" id="{23ADFC2A-A69C-43B9-A506-D14271497104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049816" y="1611745"/>
                      <a:ext cx="1078116" cy="815544"/>
                    </a:xfrm>
                    <a:prstGeom prst="rect">
                      <a:avLst/>
                    </a:prstGeom>
                    <a:ln>
                      <a:solidFill>
                        <a:schemeClr val="bg1">
                          <a:lumMod val="50000"/>
                        </a:schemeClr>
                      </a:solidFill>
                    </a:ln>
                  </p:spPr>
                  <p:style>
                    <a:lnRef idx="2">
                      <a:schemeClr val="accent3"/>
                    </a:lnRef>
                    <a:fillRef idx="1">
                      <a:schemeClr val="lt1"/>
                    </a:fillRef>
                    <a:effectRef idx="0">
                      <a:schemeClr val="accent3"/>
                    </a:effectRef>
                    <a:fontRef idx="minor">
                      <a:schemeClr val="dk1"/>
                    </a:fontRef>
                  </p:style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nary>
                              <m:naryPr>
                                <m:chr m:val="∑"/>
                                <m:supHide m:val="on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sSubSup>
                                  <m:sSub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ℱ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𝑚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𝑛</m:t>
                                    </m:r>
                                  </m:sup>
                                </m:sSubSup>
                              </m:sub>
                              <m:sup/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⟩</m:t>
                                </m:r>
                              </m:e>
                            </m:nary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57" name="TextBox 56">
                      <a:extLst>
                        <a:ext uri="{FF2B5EF4-FFF2-40B4-BE49-F238E27FC236}">
                          <a16:creationId xmlns:a16="http://schemas.microsoft.com/office/drawing/2014/main" id="{23ADFC2A-A69C-43B9-A506-D14271497104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049816" y="1611745"/>
                      <a:ext cx="1078116" cy="815544"/>
                    </a:xfrm>
                    <a:prstGeom prst="rect">
                      <a:avLst/>
                    </a:prstGeom>
                    <a:blipFill>
                      <a:blip r:embed="rId6"/>
                      <a:stretch>
                        <a:fillRect/>
                      </a:stretch>
                    </a:blipFill>
                    <a:ln>
                      <a:solidFill>
                        <a:schemeClr val="bg1">
                          <a:lumMod val="50000"/>
                        </a:schemeClr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58" name="Straight Arrow Connector 57">
                  <a:extLst>
                    <a:ext uri="{FF2B5EF4-FFF2-40B4-BE49-F238E27FC236}">
                      <a16:creationId xmlns:a16="http://schemas.microsoft.com/office/drawing/2014/main" id="{E36BA9FF-4687-44F6-93FC-C53B525C5176}"/>
                    </a:ext>
                  </a:extLst>
                </p:cNvPr>
                <p:cNvCxnSpPr>
                  <a:cxnSpLocks/>
                  <a:stCxn id="57" idx="2"/>
                </p:cNvCxnSpPr>
                <p:nvPr/>
              </p:nvCxnSpPr>
              <p:spPr>
                <a:xfrm flipH="1">
                  <a:off x="6545950" y="2427289"/>
                  <a:ext cx="42924" cy="593002"/>
                </a:xfrm>
                <a:prstGeom prst="straightConnector1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A45D9D11-419B-450C-BCF5-31E9E573F08D}"/>
                </a:ext>
              </a:extLst>
            </p:cNvPr>
            <p:cNvSpPr txBox="1"/>
            <p:nvPr/>
          </p:nvSpPr>
          <p:spPr>
            <a:xfrm>
              <a:off x="7088196" y="6037147"/>
              <a:ext cx="2149948" cy="338554"/>
            </a:xfrm>
            <a:prstGeom prst="rect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Bahnschrift Light" panose="020B0502040204020203" pitchFamily="34" charset="0"/>
                </a:rPr>
                <a:t>measure oracle state</a:t>
              </a:r>
            </a:p>
          </p:txBody>
        </p:sp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EDBF3ECD-B8E3-4500-9E6E-34111AD16E3B}"/>
                </a:ext>
              </a:extLst>
            </p:cNvPr>
            <p:cNvGrpSpPr/>
            <p:nvPr/>
          </p:nvGrpSpPr>
          <p:grpSpPr>
            <a:xfrm>
              <a:off x="4368803" y="3232078"/>
              <a:ext cx="5070760" cy="624506"/>
              <a:chOff x="5311463" y="3110298"/>
              <a:chExt cx="3053400" cy="824317"/>
            </a:xfrm>
          </p:grpSpPr>
          <p:sp>
            <p:nvSpPr>
              <p:cNvPr id="63" name="Right Brace 62">
                <a:extLst>
                  <a:ext uri="{FF2B5EF4-FFF2-40B4-BE49-F238E27FC236}">
                    <a16:creationId xmlns:a16="http://schemas.microsoft.com/office/drawing/2014/main" id="{66093E32-AC2A-4DCA-958A-5374477DF01D}"/>
                  </a:ext>
                </a:extLst>
              </p:cNvPr>
              <p:cNvSpPr/>
              <p:nvPr/>
            </p:nvSpPr>
            <p:spPr>
              <a:xfrm rot="5400000">
                <a:off x="6695571" y="1726190"/>
                <a:ext cx="285184" cy="3053400"/>
              </a:xfrm>
              <a:prstGeom prst="rightBrace">
                <a:avLst/>
              </a:prstGeom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Right Brace 64">
                <a:extLst>
                  <a:ext uri="{FF2B5EF4-FFF2-40B4-BE49-F238E27FC236}">
                    <a16:creationId xmlns:a16="http://schemas.microsoft.com/office/drawing/2014/main" id="{55379FE5-6BE4-4118-A7DF-FD7B12DB3A5B}"/>
                  </a:ext>
                </a:extLst>
              </p:cNvPr>
              <p:cNvSpPr/>
              <p:nvPr/>
            </p:nvSpPr>
            <p:spPr>
              <a:xfrm rot="16200000">
                <a:off x="6695571" y="2265323"/>
                <a:ext cx="285184" cy="3053400"/>
              </a:xfrm>
              <a:prstGeom prst="rightBrace">
                <a:avLst/>
              </a:prstGeom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7" name="Straight Arrow Connector 66">
                <a:extLst>
                  <a:ext uri="{FF2B5EF4-FFF2-40B4-BE49-F238E27FC236}">
                    <a16:creationId xmlns:a16="http://schemas.microsoft.com/office/drawing/2014/main" id="{C8B8BB84-1D6D-4809-A3CB-DF058B882F6E}"/>
                  </a:ext>
                </a:extLst>
              </p:cNvPr>
              <p:cNvCxnSpPr>
                <a:cxnSpLocks/>
                <a:stCxn id="63" idx="1"/>
                <a:endCxn id="65" idx="1"/>
              </p:cNvCxnSpPr>
              <p:nvPr/>
            </p:nvCxnSpPr>
            <p:spPr>
              <a:xfrm>
                <a:off x="6838163" y="3395482"/>
                <a:ext cx="0" cy="253949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156921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725"/>
    </mc:Choice>
    <mc:Fallback xmlns="">
      <p:transition spd="slow" advTm="5072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B6AA329-925F-46DB-BB05-CC61C2649B0E}"/>
              </a:ext>
            </a:extLst>
          </p:cNvPr>
          <p:cNvSpPr/>
          <p:nvPr/>
        </p:nvSpPr>
        <p:spPr>
          <a:xfrm>
            <a:off x="186267" y="186267"/>
            <a:ext cx="11777133" cy="75353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46BE7C-DF0B-44E6-ABD2-C0A281E1B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933" y="254000"/>
            <a:ext cx="11734800" cy="685800"/>
          </a:xfrm>
        </p:spPr>
        <p:txBody>
          <a:bodyPr>
            <a:normAutofit/>
          </a:bodyPr>
          <a:lstStyle/>
          <a:p>
            <a:r>
              <a:rPr lang="en-US" sz="3200" b="1" dirty="0" err="1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  <a:cs typeface="Aharoni" panose="020B0604020202020204" pitchFamily="2" charset="-79"/>
              </a:rPr>
              <a:t>Zhandry</a:t>
            </a:r>
            <a:r>
              <a:rPr lang="en-US" sz="32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  <a:cs typeface="Aharoni" panose="020B0604020202020204" pitchFamily="2" charset="-79"/>
              </a:rPr>
              <a:t> recording technique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6CDB6D74-4156-4F33-83C6-CE01D316E50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97933" y="1253067"/>
                <a:ext cx="11734800" cy="535093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1800" b="1" dirty="0">
                    <a:latin typeface="Avenir Next LT Pro" panose="020B0504020202020204" pitchFamily="34" charset="0"/>
                  </a:rPr>
                  <a:t>Zhandry recording technique.</a:t>
                </a: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1800" dirty="0">
                    <a:latin typeface="Avenir Next LT Pro" panose="020B0504020202020204" pitchFamily="34" charset="0"/>
                  </a:rPr>
                  <a:t>Two simple ideas + a clever bit:</a:t>
                </a:r>
              </a:p>
              <a:p>
                <a:pPr marL="0" indent="0">
                  <a:buNone/>
                </a:pPr>
                <a:r>
                  <a:rPr lang="en-US" sz="1800" u="sng" dirty="0">
                    <a:latin typeface="Avenir Next LT Pro" panose="020B0504020202020204" pitchFamily="34" charset="0"/>
                  </a:rPr>
                  <a:t>Simple idea 2</a:t>
                </a:r>
                <a:r>
                  <a:rPr lang="en-US" sz="1800" dirty="0">
                    <a:latin typeface="Avenir Next LT Pro" panose="020B0504020202020204" pitchFamily="34" charset="0"/>
                  </a:rPr>
                  <a:t>: Fourier transform.</a:t>
                </a:r>
              </a:p>
              <a:p>
                <a:pPr marL="0" indent="0">
                  <a:buNone/>
                </a:pPr>
                <a:r>
                  <a:rPr lang="en-US" sz="1800" dirty="0">
                    <a:latin typeface="Avenir Next LT Pro" panose="020B0504020202020204" pitchFamily="34" charset="0"/>
                  </a:rPr>
                  <a:t>Observation:</a:t>
                </a:r>
              </a:p>
              <a:p>
                <a:r>
                  <a:rPr lang="en-US" sz="1800" dirty="0">
                    <a:latin typeface="Avenir Next LT Pro" panose="020B0504020202020204" pitchFamily="34" charset="0"/>
                  </a:rPr>
                  <a:t>Each oracle query looks like…</a:t>
                </a:r>
              </a:p>
              <a:p>
                <a:r>
                  <a:rPr lang="en-US" sz="1800" dirty="0">
                    <a:latin typeface="Avenir Next LT Pro" panose="020B0504020202020204" pitchFamily="34" charset="0"/>
                  </a:rPr>
                  <a:t>… CNOT some register of the oracle into an adversary register;</a:t>
                </a:r>
              </a:p>
              <a:p>
                <a:pPr marL="0" indent="0">
                  <a:buNone/>
                </a:pPr>
                <a:r>
                  <a:rPr lang="en-US" sz="1800" dirty="0">
                    <a:latin typeface="Avenir Next LT Pro" panose="020B0504020202020204" pitchFamily="34" charset="0"/>
                  </a:rPr>
                  <a:t>Easy to check:</a:t>
                </a: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r>
                  <a:rPr lang="en-US" sz="1800" dirty="0">
                    <a:latin typeface="Avenir Next LT Pro" panose="020B0504020202020204" pitchFamily="34" charset="0"/>
                  </a:rPr>
                  <a:t>so if I FT the right register… the query will be </a:t>
                </a:r>
                <a:r>
                  <a:rPr lang="en-US" sz="1800" b="1" i="1" dirty="0">
                    <a:latin typeface="Avenir Next LT Pro" panose="020B0504020202020204" pitchFamily="34" charset="0"/>
                  </a:rPr>
                  <a:t>written to the oracle!</a:t>
                </a: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1800" b="1" dirty="0">
                    <a:latin typeface="Avenir Next LT Pro" panose="020B0504020202020204" pitchFamily="34" charset="0"/>
                  </a:rPr>
                  <a:t>Bonus: </a:t>
                </a:r>
                <a:r>
                  <a:rPr lang="en-US" sz="1800" dirty="0">
                    <a:latin typeface="Avenir Next LT Pro" panose="020B0504020202020204" pitchFamily="34" charset="0"/>
                  </a:rPr>
                  <a:t>FT of uniform superposition is just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|</m:t>
                    </m:r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sup>
                    </m:sSup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. That’s an easy state to store even for huge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! </a:t>
                </a:r>
                <a:r>
                  <a:rPr lang="en-US" sz="1800" dirty="0">
                    <a:latin typeface="Avenir Next LT Pro" panose="020B0504020202020204" pitchFamily="34" charset="0"/>
                    <a:sym typeface="Wingdings" panose="05000000000000000000" pitchFamily="2" charset="2"/>
                  </a:rPr>
                  <a:t></a:t>
                </a: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6CDB6D74-4156-4F33-83C6-CE01D316E50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7933" y="1253067"/>
                <a:ext cx="11734800" cy="5350933"/>
              </a:xfrm>
              <a:blipFill>
                <a:blip r:embed="rId4"/>
                <a:stretch>
                  <a:fillRect l="-416" t="-1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9" name="Group 38">
            <a:extLst>
              <a:ext uri="{FF2B5EF4-FFF2-40B4-BE49-F238E27FC236}">
                <a16:creationId xmlns:a16="http://schemas.microsoft.com/office/drawing/2014/main" id="{220D09AF-F955-45A4-8AEF-E4C249E06EF8}"/>
              </a:ext>
            </a:extLst>
          </p:cNvPr>
          <p:cNvGrpSpPr/>
          <p:nvPr/>
        </p:nvGrpSpPr>
        <p:grpSpPr>
          <a:xfrm>
            <a:off x="7634333" y="1630218"/>
            <a:ext cx="3496651" cy="601903"/>
            <a:chOff x="2545490" y="5404812"/>
            <a:chExt cx="5422700" cy="914400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71DB6C76-CDFD-4814-8E63-1A50E2794C93}"/>
                </a:ext>
              </a:extLst>
            </p:cNvPr>
            <p:cNvGrpSpPr/>
            <p:nvPr/>
          </p:nvGrpSpPr>
          <p:grpSpPr>
            <a:xfrm>
              <a:off x="2545490" y="5404812"/>
              <a:ext cx="3869164" cy="914400"/>
              <a:chOff x="2545490" y="3648364"/>
              <a:chExt cx="3869164" cy="91440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2" name="Rectangle 41">
                    <a:extLst>
                      <a:ext uri="{FF2B5EF4-FFF2-40B4-BE49-F238E27FC236}">
                        <a16:creationId xmlns:a16="http://schemas.microsoft.com/office/drawing/2014/main" id="{4255DF46-D0DD-4155-9E4D-71BB74D56A5A}"/>
                      </a:ext>
                    </a:extLst>
                  </p:cNvPr>
                  <p:cNvSpPr/>
                  <p:nvPr/>
                </p:nvSpPr>
                <p:spPr>
                  <a:xfrm>
                    <a:off x="4595091" y="3648364"/>
                    <a:ext cx="914400" cy="914400"/>
                  </a:xfrm>
                  <a:prstGeom prst="rect">
                    <a:avLst/>
                  </a:prstGeom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6" name="Rectangle 15">
                    <a:extLst>
                      <a:ext uri="{FF2B5EF4-FFF2-40B4-BE49-F238E27FC236}">
                        <a16:creationId xmlns:a16="http://schemas.microsoft.com/office/drawing/2014/main" id="{D719CBE4-F5CC-49B1-AB6D-D1B68B55180B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595091" y="3648364"/>
                    <a:ext cx="914400" cy="914400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43" name="Straight Arrow Connector 42">
                <a:extLst>
                  <a:ext uri="{FF2B5EF4-FFF2-40B4-BE49-F238E27FC236}">
                    <a16:creationId xmlns:a16="http://schemas.microsoft.com/office/drawing/2014/main" id="{F766D8FF-6DD0-419B-8B9B-8ED389212AE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689928" y="4099406"/>
                <a:ext cx="905163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Arrow Connector 43">
                <a:extLst>
                  <a:ext uri="{FF2B5EF4-FFF2-40B4-BE49-F238E27FC236}">
                    <a16:creationId xmlns:a16="http://schemas.microsoft.com/office/drawing/2014/main" id="{DCBFB3F7-BC99-48ED-BB98-46F9A8ACC3C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509491" y="4099406"/>
                <a:ext cx="905163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5" name="TextBox 44">
                    <a:extLst>
                      <a:ext uri="{FF2B5EF4-FFF2-40B4-BE49-F238E27FC236}">
                        <a16:creationId xmlns:a16="http://schemas.microsoft.com/office/drawing/2014/main" id="{48151F30-8A8F-4098-BDE5-CFC29D7E2660}"/>
                      </a:ext>
                    </a:extLst>
                  </p:cNvPr>
                  <p:cNvSpPr txBox="1"/>
                  <p:nvPr/>
                </p:nvSpPr>
                <p:spPr>
                  <a:xfrm>
                    <a:off x="2545490" y="3809504"/>
                    <a:ext cx="813813" cy="36933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begChr m:val="|"/>
                              <m:endChr m:val="⟩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d>
                            <m:dPr>
                              <m:begChr m:val="|"/>
                              <m:endChr m:val="⟩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45" name="TextBox 44">
                    <a:extLst>
                      <a:ext uri="{FF2B5EF4-FFF2-40B4-BE49-F238E27FC236}">
                        <a16:creationId xmlns:a16="http://schemas.microsoft.com/office/drawing/2014/main" id="{48151F30-8A8F-4098-BDE5-CFC29D7E266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545490" y="3809504"/>
                    <a:ext cx="813813" cy="369331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r="-26744" b="-60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01E2167C-A277-44F0-9608-0A38C5B5B44F}"/>
                    </a:ext>
                  </a:extLst>
                </p:cNvPr>
                <p:cNvSpPr txBox="1"/>
                <p:nvPr/>
              </p:nvSpPr>
              <p:spPr>
                <a:xfrm>
                  <a:off x="6325497" y="5565952"/>
                  <a:ext cx="1642693" cy="369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|"/>
                            <m:endChr m:val="⟩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d>
                          <m:dPr>
                            <m:begChr m:val="|"/>
                            <m:endChr m:val="⟩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⊕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01E2167C-A277-44F0-9608-0A38C5B5B44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25497" y="5565952"/>
                  <a:ext cx="1642693" cy="369331"/>
                </a:xfrm>
                <a:prstGeom prst="rect">
                  <a:avLst/>
                </a:prstGeom>
                <a:blipFill>
                  <a:blip r:embed="rId10"/>
                  <a:stretch>
                    <a:fillRect r="-39080" b="-6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978D8E69-7BD9-4596-81CD-E072245548C7}"/>
              </a:ext>
            </a:extLst>
          </p:cNvPr>
          <p:cNvGrpSpPr/>
          <p:nvPr/>
        </p:nvGrpSpPr>
        <p:grpSpPr>
          <a:xfrm>
            <a:off x="2157465" y="3874784"/>
            <a:ext cx="5739248" cy="828197"/>
            <a:chOff x="1946563" y="4930677"/>
            <a:chExt cx="5739248" cy="828197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2D5C8E58-86F4-4E58-841D-9D5FEAB9004A}"/>
                </a:ext>
              </a:extLst>
            </p:cNvPr>
            <p:cNvGrpSpPr/>
            <p:nvPr/>
          </p:nvGrpSpPr>
          <p:grpSpPr>
            <a:xfrm>
              <a:off x="1946563" y="4930677"/>
              <a:ext cx="2216728" cy="828197"/>
              <a:chOff x="1946563" y="4930677"/>
              <a:chExt cx="2216728" cy="828197"/>
            </a:xfrm>
          </p:grpSpPr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5A1D0894-D0C5-4C26-A687-7F5FA36D88C1}"/>
                  </a:ext>
                </a:extLst>
              </p:cNvPr>
              <p:cNvGrpSpPr/>
              <p:nvPr/>
            </p:nvGrpSpPr>
            <p:grpSpPr>
              <a:xfrm>
                <a:off x="1946563" y="4930677"/>
                <a:ext cx="2216728" cy="828197"/>
                <a:chOff x="1946563" y="4930677"/>
                <a:chExt cx="2216728" cy="828197"/>
              </a:xfrm>
            </p:grpSpPr>
            <p:grpSp>
              <p:nvGrpSpPr>
                <p:cNvPr id="16" name="Group 15">
                  <a:extLst>
                    <a:ext uri="{FF2B5EF4-FFF2-40B4-BE49-F238E27FC236}">
                      <a16:creationId xmlns:a16="http://schemas.microsoft.com/office/drawing/2014/main" id="{0196AE58-4E55-4F32-ADC1-2A44ACF3C22B}"/>
                    </a:ext>
                  </a:extLst>
                </p:cNvPr>
                <p:cNvGrpSpPr/>
                <p:nvPr/>
              </p:nvGrpSpPr>
              <p:grpSpPr>
                <a:xfrm>
                  <a:off x="1946563" y="5149273"/>
                  <a:ext cx="2216728" cy="387927"/>
                  <a:chOff x="1946563" y="5149273"/>
                  <a:chExt cx="2216728" cy="387927"/>
                </a:xfrm>
              </p:grpSpPr>
              <p:cxnSp>
                <p:nvCxnSpPr>
                  <p:cNvPr id="11" name="Straight Connector 10">
                    <a:extLst>
                      <a:ext uri="{FF2B5EF4-FFF2-40B4-BE49-F238E27FC236}">
                        <a16:creationId xmlns:a16="http://schemas.microsoft.com/office/drawing/2014/main" id="{D230F64F-18B8-4984-9A43-67FAED4E621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946563" y="5149273"/>
                    <a:ext cx="2216728" cy="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" name="Straight Connector 14">
                    <a:extLst>
                      <a:ext uri="{FF2B5EF4-FFF2-40B4-BE49-F238E27FC236}">
                        <a16:creationId xmlns:a16="http://schemas.microsoft.com/office/drawing/2014/main" id="{64E990D6-0544-463B-B2BC-B1F6DA14068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946563" y="5537200"/>
                    <a:ext cx="2216728" cy="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DD9830D2-86FF-4016-A4FE-F512FE09D532}"/>
                    </a:ext>
                  </a:extLst>
                </p:cNvPr>
                <p:cNvSpPr/>
                <p:nvPr/>
              </p:nvSpPr>
              <p:spPr>
                <a:xfrm>
                  <a:off x="2044700" y="4944533"/>
                  <a:ext cx="447964" cy="392545"/>
                </a:xfrm>
                <a:prstGeom prst="rect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latin typeface="Bahnschrift Light" panose="020B0502040204020203" pitchFamily="34" charset="0"/>
                    </a:rPr>
                    <a:t>H</a:t>
                  </a:r>
                </a:p>
              </p:txBody>
            </p:sp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829B1F55-EEFB-417F-9484-72A5F8CE4072}"/>
                    </a:ext>
                  </a:extLst>
                </p:cNvPr>
                <p:cNvSpPr/>
                <p:nvPr/>
              </p:nvSpPr>
              <p:spPr>
                <a:xfrm>
                  <a:off x="2044700" y="5366329"/>
                  <a:ext cx="447964" cy="392545"/>
                </a:xfrm>
                <a:prstGeom prst="rect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latin typeface="Bahnschrift Light" panose="020B0502040204020203" pitchFamily="34" charset="0"/>
                    </a:rPr>
                    <a:t>H</a:t>
                  </a:r>
                </a:p>
              </p:txBody>
            </p:sp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839AF117-DCE4-4401-9792-A36BAA51E83D}"/>
                    </a:ext>
                  </a:extLst>
                </p:cNvPr>
                <p:cNvSpPr/>
                <p:nvPr/>
              </p:nvSpPr>
              <p:spPr>
                <a:xfrm>
                  <a:off x="3617190" y="4930677"/>
                  <a:ext cx="447964" cy="392545"/>
                </a:xfrm>
                <a:prstGeom prst="rect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latin typeface="Bahnschrift Light" panose="020B0502040204020203" pitchFamily="34" charset="0"/>
                    </a:rPr>
                    <a:t>H</a:t>
                  </a:r>
                </a:p>
              </p:txBody>
            </p:sp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3DE10249-813A-4B2D-BB12-200774BB18CF}"/>
                    </a:ext>
                  </a:extLst>
                </p:cNvPr>
                <p:cNvSpPr/>
                <p:nvPr/>
              </p:nvSpPr>
              <p:spPr>
                <a:xfrm>
                  <a:off x="3617190" y="5352473"/>
                  <a:ext cx="447964" cy="392545"/>
                </a:xfrm>
                <a:prstGeom prst="rect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latin typeface="Bahnschrift Light" panose="020B0502040204020203" pitchFamily="34" charset="0"/>
                    </a:rPr>
                    <a:t>H</a:t>
                  </a:r>
                </a:p>
              </p:txBody>
            </p:sp>
          </p:grpSp>
          <p:grpSp>
            <p:nvGrpSpPr>
              <p:cNvPr id="72" name="Group 71">
                <a:extLst>
                  <a:ext uri="{FF2B5EF4-FFF2-40B4-BE49-F238E27FC236}">
                    <a16:creationId xmlns:a16="http://schemas.microsoft.com/office/drawing/2014/main" id="{7A24575D-8534-4540-8B79-BC7EE2DBBC01}"/>
                  </a:ext>
                </a:extLst>
              </p:cNvPr>
              <p:cNvGrpSpPr/>
              <p:nvPr/>
            </p:nvGrpSpPr>
            <p:grpSpPr>
              <a:xfrm>
                <a:off x="2897908" y="5105249"/>
                <a:ext cx="182419" cy="533552"/>
                <a:chOff x="9144000" y="4488569"/>
                <a:chExt cx="157019" cy="408238"/>
              </a:xfrm>
            </p:grpSpPr>
            <p:cxnSp>
              <p:nvCxnSpPr>
                <p:cNvPr id="73" name="Straight Connector 72">
                  <a:extLst>
                    <a:ext uri="{FF2B5EF4-FFF2-40B4-BE49-F238E27FC236}">
                      <a16:creationId xmlns:a16="http://schemas.microsoft.com/office/drawing/2014/main" id="{E7149CB6-580B-4EBB-81AA-D4320A65E424}"/>
                    </a:ext>
                  </a:extLst>
                </p:cNvPr>
                <p:cNvCxnSpPr>
                  <a:cxnSpLocks/>
                  <a:stCxn id="74" idx="4"/>
                </p:cNvCxnSpPr>
                <p:nvPr/>
              </p:nvCxnSpPr>
              <p:spPr>
                <a:xfrm>
                  <a:off x="9224819" y="4534288"/>
                  <a:ext cx="0" cy="358677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74" name="Oval 73">
                  <a:extLst>
                    <a:ext uri="{FF2B5EF4-FFF2-40B4-BE49-F238E27FC236}">
                      <a16:creationId xmlns:a16="http://schemas.microsoft.com/office/drawing/2014/main" id="{5F5F9E31-CDE5-4E86-8BF3-DB928D8D8E3C}"/>
                    </a:ext>
                  </a:extLst>
                </p:cNvPr>
                <p:cNvSpPr/>
                <p:nvPr/>
              </p:nvSpPr>
              <p:spPr>
                <a:xfrm>
                  <a:off x="9201959" y="4488569"/>
                  <a:ext cx="45719" cy="45719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75" name="Straight Connector 74">
                  <a:extLst>
                    <a:ext uri="{FF2B5EF4-FFF2-40B4-BE49-F238E27FC236}">
                      <a16:creationId xmlns:a16="http://schemas.microsoft.com/office/drawing/2014/main" id="{93FE41B7-DE43-4073-9E21-546039474BB9}"/>
                    </a:ext>
                  </a:extLst>
                </p:cNvPr>
                <p:cNvCxnSpPr/>
                <p:nvPr/>
              </p:nvCxnSpPr>
              <p:spPr>
                <a:xfrm>
                  <a:off x="9148619" y="4816765"/>
                  <a:ext cx="152400" cy="0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76" name="Oval 75">
                  <a:extLst>
                    <a:ext uri="{FF2B5EF4-FFF2-40B4-BE49-F238E27FC236}">
                      <a16:creationId xmlns:a16="http://schemas.microsoft.com/office/drawing/2014/main" id="{B5B28283-60B9-4E83-B70E-89D19A8E2DAA}"/>
                    </a:ext>
                  </a:extLst>
                </p:cNvPr>
                <p:cNvSpPr/>
                <p:nvPr/>
              </p:nvSpPr>
              <p:spPr>
                <a:xfrm>
                  <a:off x="9144000" y="4744416"/>
                  <a:ext cx="152400" cy="152391"/>
                </a:xfrm>
                <a:prstGeom prst="ellipse">
                  <a:avLst/>
                </a:prstGeom>
                <a:noFill/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0342E237-27C0-468D-AD65-4A2C94282949}"/>
                </a:ext>
              </a:extLst>
            </p:cNvPr>
            <p:cNvGrpSpPr/>
            <p:nvPr/>
          </p:nvGrpSpPr>
          <p:grpSpPr>
            <a:xfrm>
              <a:off x="5469083" y="5029049"/>
              <a:ext cx="2216728" cy="533552"/>
              <a:chOff x="5843156" y="5056446"/>
              <a:chExt cx="2216728" cy="533552"/>
            </a:xfrm>
          </p:grpSpPr>
          <p:grpSp>
            <p:nvGrpSpPr>
              <p:cNvPr id="84" name="Group 83">
                <a:extLst>
                  <a:ext uri="{FF2B5EF4-FFF2-40B4-BE49-F238E27FC236}">
                    <a16:creationId xmlns:a16="http://schemas.microsoft.com/office/drawing/2014/main" id="{56EECA49-D1C0-4A69-AE6F-5294A42B7AC5}"/>
                  </a:ext>
                </a:extLst>
              </p:cNvPr>
              <p:cNvGrpSpPr/>
              <p:nvPr/>
            </p:nvGrpSpPr>
            <p:grpSpPr>
              <a:xfrm>
                <a:off x="5843156" y="5163129"/>
                <a:ext cx="2216728" cy="387927"/>
                <a:chOff x="1946563" y="5149273"/>
                <a:chExt cx="2216728" cy="387927"/>
              </a:xfrm>
            </p:grpSpPr>
            <p:cxnSp>
              <p:nvCxnSpPr>
                <p:cNvPr id="89" name="Straight Connector 88">
                  <a:extLst>
                    <a:ext uri="{FF2B5EF4-FFF2-40B4-BE49-F238E27FC236}">
                      <a16:creationId xmlns:a16="http://schemas.microsoft.com/office/drawing/2014/main" id="{57A5FFDC-3EA5-4218-9F7E-914AC8506A7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946563" y="5149273"/>
                  <a:ext cx="2216728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0" name="Straight Connector 89">
                  <a:extLst>
                    <a:ext uri="{FF2B5EF4-FFF2-40B4-BE49-F238E27FC236}">
                      <a16:creationId xmlns:a16="http://schemas.microsoft.com/office/drawing/2014/main" id="{D592E145-061A-4831-A731-FA056A34BD1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946563" y="5537200"/>
                  <a:ext cx="2216728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9" name="Group 78">
                <a:extLst>
                  <a:ext uri="{FF2B5EF4-FFF2-40B4-BE49-F238E27FC236}">
                    <a16:creationId xmlns:a16="http://schemas.microsoft.com/office/drawing/2014/main" id="{07D5A70E-1D62-4488-BBE1-622280E20216}"/>
                  </a:ext>
                </a:extLst>
              </p:cNvPr>
              <p:cNvGrpSpPr/>
              <p:nvPr/>
            </p:nvGrpSpPr>
            <p:grpSpPr>
              <a:xfrm rot="10800000">
                <a:off x="6745248" y="5056446"/>
                <a:ext cx="182419" cy="533552"/>
                <a:chOff x="9144000" y="4488569"/>
                <a:chExt cx="157019" cy="408238"/>
              </a:xfrm>
            </p:grpSpPr>
            <p:cxnSp>
              <p:nvCxnSpPr>
                <p:cNvPr id="80" name="Straight Connector 79">
                  <a:extLst>
                    <a:ext uri="{FF2B5EF4-FFF2-40B4-BE49-F238E27FC236}">
                      <a16:creationId xmlns:a16="http://schemas.microsoft.com/office/drawing/2014/main" id="{35BD6865-90E1-4E26-8C29-B1F9607FF8AD}"/>
                    </a:ext>
                  </a:extLst>
                </p:cNvPr>
                <p:cNvCxnSpPr>
                  <a:cxnSpLocks/>
                  <a:stCxn id="81" idx="4"/>
                </p:cNvCxnSpPr>
                <p:nvPr/>
              </p:nvCxnSpPr>
              <p:spPr>
                <a:xfrm>
                  <a:off x="9224819" y="4534288"/>
                  <a:ext cx="0" cy="358677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81" name="Oval 80">
                  <a:extLst>
                    <a:ext uri="{FF2B5EF4-FFF2-40B4-BE49-F238E27FC236}">
                      <a16:creationId xmlns:a16="http://schemas.microsoft.com/office/drawing/2014/main" id="{37AA317A-77EA-41C1-BAD6-912652A0DADF}"/>
                    </a:ext>
                  </a:extLst>
                </p:cNvPr>
                <p:cNvSpPr/>
                <p:nvPr/>
              </p:nvSpPr>
              <p:spPr>
                <a:xfrm>
                  <a:off x="9201959" y="4488569"/>
                  <a:ext cx="45719" cy="45719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82" name="Straight Connector 81">
                  <a:extLst>
                    <a:ext uri="{FF2B5EF4-FFF2-40B4-BE49-F238E27FC236}">
                      <a16:creationId xmlns:a16="http://schemas.microsoft.com/office/drawing/2014/main" id="{13FB2B68-43FA-4F22-B9B7-27E2E53D26F0}"/>
                    </a:ext>
                  </a:extLst>
                </p:cNvPr>
                <p:cNvCxnSpPr/>
                <p:nvPr/>
              </p:nvCxnSpPr>
              <p:spPr>
                <a:xfrm>
                  <a:off x="9148619" y="4816765"/>
                  <a:ext cx="152400" cy="0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83" name="Oval 82">
                  <a:extLst>
                    <a:ext uri="{FF2B5EF4-FFF2-40B4-BE49-F238E27FC236}">
                      <a16:creationId xmlns:a16="http://schemas.microsoft.com/office/drawing/2014/main" id="{2B05F430-F16C-4E2B-BC0B-287C6DE03806}"/>
                    </a:ext>
                  </a:extLst>
                </p:cNvPr>
                <p:cNvSpPr/>
                <p:nvPr/>
              </p:nvSpPr>
              <p:spPr>
                <a:xfrm>
                  <a:off x="9144000" y="4744416"/>
                  <a:ext cx="152400" cy="152391"/>
                </a:xfrm>
                <a:prstGeom prst="ellipse">
                  <a:avLst/>
                </a:prstGeom>
                <a:noFill/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158B33A2-0237-4927-ADDB-58A3BE7647D2}"/>
                    </a:ext>
                  </a:extLst>
                </p:cNvPr>
                <p:cNvSpPr txBox="1"/>
                <p:nvPr/>
              </p:nvSpPr>
              <p:spPr>
                <a:xfrm>
                  <a:off x="4551784" y="4977826"/>
                  <a:ext cx="583813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=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158B33A2-0237-4927-ADDB-58A3BE7647D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51784" y="4977826"/>
                  <a:ext cx="583813" cy="584775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custDataLst>
      <p:tags r:id="rId1"/>
    </p:custDataLst>
    <p:extLst>
      <p:ext uri="{BB962C8B-B14F-4D97-AF65-F5344CB8AC3E}">
        <p14:creationId xmlns:p14="http://schemas.microsoft.com/office/powerpoint/2010/main" val="917698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725"/>
    </mc:Choice>
    <mc:Fallback xmlns="">
      <p:transition spd="slow" advTm="5072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B6AA329-925F-46DB-BB05-CC61C2649B0E}"/>
              </a:ext>
            </a:extLst>
          </p:cNvPr>
          <p:cNvSpPr/>
          <p:nvPr/>
        </p:nvSpPr>
        <p:spPr>
          <a:xfrm>
            <a:off x="186267" y="186267"/>
            <a:ext cx="11777133" cy="75353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46BE7C-DF0B-44E6-ABD2-C0A281E1B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933" y="254000"/>
            <a:ext cx="11734800" cy="685800"/>
          </a:xfrm>
        </p:spPr>
        <p:txBody>
          <a:bodyPr>
            <a:normAutofit/>
          </a:bodyPr>
          <a:lstStyle/>
          <a:p>
            <a:r>
              <a:rPr lang="en-US" sz="3200" b="1" dirty="0" err="1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  <a:cs typeface="Aharoni" panose="020B0604020202020204" pitchFamily="2" charset="-79"/>
              </a:rPr>
              <a:t>Zhandry</a:t>
            </a:r>
            <a:r>
              <a:rPr lang="en-US" sz="32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  <a:cs typeface="Aharoni" panose="020B0604020202020204" pitchFamily="2" charset="-79"/>
              </a:rPr>
              <a:t> recording technique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6CDB6D74-4156-4F33-83C6-CE01D316E50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97933" y="1253067"/>
                <a:ext cx="11734800" cy="535093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1800" b="1" dirty="0">
                    <a:latin typeface="Avenir Next LT Pro" panose="020B0504020202020204" pitchFamily="34" charset="0"/>
                  </a:rPr>
                  <a:t>Zhandry recording technique.</a:t>
                </a: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1800" dirty="0">
                    <a:latin typeface="Avenir Next LT Pro" panose="020B0504020202020204" pitchFamily="34" charset="0"/>
                  </a:rPr>
                  <a:t>Two simple ideas + a clever bit:</a:t>
                </a:r>
              </a:p>
              <a:p>
                <a:pPr marL="0" indent="0">
                  <a:buNone/>
                </a:pPr>
                <a:r>
                  <a:rPr lang="en-US" sz="1800" u="sng" dirty="0">
                    <a:latin typeface="Avenir Next LT Pro" panose="020B0504020202020204" pitchFamily="34" charset="0"/>
                  </a:rPr>
                  <a:t>Clever bit</a:t>
                </a:r>
                <a:r>
                  <a:rPr lang="en-US" sz="1800" dirty="0">
                    <a:latin typeface="Avenir Next LT Pro" panose="020B0504020202020204" pitchFamily="34" charset="0"/>
                  </a:rPr>
                  <a:t>: </a:t>
                </a:r>
              </a:p>
              <a:p>
                <a:r>
                  <a:rPr lang="en-US" sz="1800" dirty="0">
                    <a:latin typeface="Avenir Next LT Pro" panose="020B0504020202020204" pitchFamily="34" charset="0"/>
                  </a:rPr>
                  <a:t>we can initialize the simulation with an empty oracle state…</a:t>
                </a:r>
              </a:p>
              <a:p>
                <a:r>
                  <a:rPr lang="en-US" sz="1800" dirty="0">
                    <a:latin typeface="Avenir Next LT Pro" panose="020B0504020202020204" pitchFamily="34" charset="0"/>
                  </a:rPr>
                  <a:t>… because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sup>
                    </m:sSup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 is easy to store!</a:t>
                </a:r>
              </a:p>
              <a:p>
                <a:r>
                  <a:rPr lang="en-US" sz="1800" dirty="0">
                    <a:latin typeface="Avenir Next LT Pro" panose="020B0504020202020204" pitchFamily="34" charset="0"/>
                  </a:rPr>
                  <a:t>with each query, in principle only one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-qubit register needs to be added;</a:t>
                </a:r>
              </a:p>
              <a:p>
                <a:r>
                  <a:rPr lang="en-US" sz="1800" dirty="0">
                    <a:latin typeface="Avenir Next LT Pro" panose="020B0504020202020204" pitchFamily="34" charset="0"/>
                  </a:rPr>
                  <a:t>but this has to respect unitarity…</a:t>
                </a:r>
              </a:p>
              <a:p>
                <a:r>
                  <a:rPr lang="en-US" sz="1800" dirty="0">
                    <a:latin typeface="Avenir Next LT Pro" panose="020B0504020202020204" pitchFamily="34" charset="0"/>
                  </a:rPr>
                  <a:t>… so there’s some not entirely trivial work to do to compress this.</a:t>
                </a: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1800" b="1" dirty="0">
                    <a:latin typeface="Avenir Next LT Pro" panose="020B0504020202020204" pitchFamily="34" charset="0"/>
                  </a:rPr>
                  <a:t>End result:</a:t>
                </a:r>
                <a:endParaRPr lang="en-US" sz="1800" dirty="0">
                  <a:latin typeface="Avenir Next LT Pro" panose="020B0504020202020204" pitchFamily="34" charset="0"/>
                </a:endParaRPr>
              </a:p>
              <a:p>
                <a:r>
                  <a:rPr lang="en-US" sz="1800" dirty="0">
                    <a:latin typeface="Avenir Next LT Pro" panose="020B0504020202020204" pitchFamily="34" charset="0"/>
                  </a:rPr>
                  <a:t>first efficient, statistically sound QROM simulation (works against any adversary);</a:t>
                </a:r>
              </a:p>
              <a:p>
                <a:r>
                  <a:rPr lang="en-US" sz="1800" dirty="0">
                    <a:latin typeface="Avenir Next LT Pro" panose="020B0504020202020204" pitchFamily="34" charset="0"/>
                  </a:rPr>
                  <a:t>a great proof tool we’re still learning about.</a:t>
                </a: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6CDB6D74-4156-4F33-83C6-CE01D316E50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7933" y="1253067"/>
                <a:ext cx="11734800" cy="5350933"/>
              </a:xfrm>
              <a:blipFill>
                <a:blip r:embed="rId4"/>
                <a:stretch>
                  <a:fillRect l="-416" t="-1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996947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725"/>
    </mc:Choice>
    <mc:Fallback xmlns="">
      <p:transition spd="slow" advTm="5072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B6AA329-925F-46DB-BB05-CC61C2649B0E}"/>
              </a:ext>
            </a:extLst>
          </p:cNvPr>
          <p:cNvSpPr/>
          <p:nvPr/>
        </p:nvSpPr>
        <p:spPr>
          <a:xfrm>
            <a:off x="186267" y="186267"/>
            <a:ext cx="11777133" cy="75353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46BE7C-DF0B-44E6-ABD2-C0A281E1B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933" y="254000"/>
            <a:ext cx="11734800" cy="685800"/>
          </a:xfrm>
        </p:spPr>
        <p:txBody>
          <a:bodyPr>
            <a:normAutofit/>
          </a:bodyPr>
          <a:lstStyle/>
          <a:p>
            <a:r>
              <a:rPr lang="en-US" sz="32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  <a:cs typeface="Aharoni" panose="020B0604020202020204" pitchFamily="2" charset="-79"/>
              </a:rPr>
              <a:t>Random oracle model: my POV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6CDB6D74-4156-4F33-83C6-CE01D316E50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97933" y="1253067"/>
                <a:ext cx="11734800" cy="535093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1800" b="1" dirty="0">
                    <a:latin typeface="Avenir Next LT Pro" panose="020B0504020202020204" pitchFamily="34" charset="0"/>
                  </a:rPr>
                  <a:t>Hash functions:</a:t>
                </a:r>
              </a:p>
              <a:p>
                <a:r>
                  <a:rPr lang="en-US" sz="1800" dirty="0">
                    <a:latin typeface="Avenir Next LT Pro" panose="020B0504020202020204" pitchFamily="34" charset="0"/>
                  </a:rPr>
                  <a:t>they’re blazing fast;</a:t>
                </a:r>
              </a:p>
              <a:p>
                <a:r>
                  <a:rPr lang="en-US" sz="1800" dirty="0">
                    <a:latin typeface="Avenir Next LT Pro" panose="020B0504020202020204" pitchFamily="34" charset="0"/>
                  </a:rPr>
                  <a:t>they’re useful everywhere;</a:t>
                </a:r>
              </a:p>
              <a:p>
                <a:r>
                  <a:rPr lang="en-US" sz="1800" dirty="0">
                    <a:latin typeface="Avenir Next LT Pro" panose="020B0504020202020204" pitchFamily="34" charset="0"/>
                  </a:rPr>
                  <a:t>everyone wants them!</a:t>
                </a:r>
              </a:p>
              <a:p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1800" b="1" dirty="0">
                    <a:latin typeface="Avenir Next LT Pro" panose="020B0504020202020204" pitchFamily="34" charset="0"/>
                  </a:rPr>
                  <a:t>The trouble:</a:t>
                </a:r>
              </a:p>
              <a:p>
                <a:r>
                  <a:rPr lang="en-US" sz="1800" dirty="0">
                    <a:latin typeface="Avenir Next LT Pro" panose="020B0504020202020204" pitchFamily="34" charset="0"/>
                  </a:rPr>
                  <a:t>proving security for systems involving hashing seems hard (impossible?) Why?</a:t>
                </a:r>
              </a:p>
              <a:p>
                <a:r>
                  <a:rPr lang="en-US" sz="1800" dirty="0">
                    <a:latin typeface="Avenir Next LT Pro" panose="020B0504020202020204" pitchFamily="34" charset="0"/>
                  </a:rPr>
                  <a:t>they are </a:t>
                </a:r>
                <a:r>
                  <a:rPr lang="en-US" sz="1800" b="1" dirty="0">
                    <a:latin typeface="Avenir Next LT Pro" panose="020B0504020202020204" pitchFamily="34" charset="0"/>
                  </a:rPr>
                  <a:t>fixed</a:t>
                </a:r>
                <a:r>
                  <a:rPr lang="en-US" sz="1800" dirty="0">
                    <a:latin typeface="Avenir Next LT Pro" panose="020B0504020202020204" pitchFamily="34" charset="0"/>
                  </a:rPr>
                  <a:t> objects, known to all</a:t>
                </a:r>
              </a:p>
              <a:p>
                <a:r>
                  <a:rPr lang="en-US" sz="1800" dirty="0">
                    <a:latin typeface="Avenir Next LT Pro" panose="020B0504020202020204" pitchFamily="34" charset="0"/>
                  </a:rPr>
                  <a:t>our TCS/crypto mathematical formalism can’t seem to deal with that…</a:t>
                </a:r>
              </a:p>
              <a:p>
                <a:r>
                  <a:rPr lang="en-US" sz="1800" dirty="0">
                    <a:latin typeface="Avenir Next LT Pro" panose="020B0504020202020204" pitchFamily="34" charset="0"/>
                  </a:rPr>
                  <a:t>… it can only establish hardness (in some sense) based on adversarial ignorance</a:t>
                </a:r>
              </a:p>
              <a:p>
                <a:r>
                  <a:rPr lang="en-US" sz="1800" dirty="0">
                    <a:latin typeface="Avenir Next LT Pro" panose="020B0504020202020204" pitchFamily="34" charset="0"/>
                  </a:rPr>
                  <a:t>strictly speaking, this formalism would say: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sz="1800" dirty="0">
                    <a:latin typeface="Avenir Next LT Pro" panose="020B0504020202020204" pitchFamily="34" charset="0"/>
                  </a:rPr>
                  <a:t>Since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 is fixed and known to all…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sz="1800" dirty="0">
                    <a:latin typeface="Avenir Next LT Pro" panose="020B0504020202020204" pitchFamily="34" charset="0"/>
                  </a:rPr>
                  <a:t>… the collisions in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 are known to all…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sz="1800" dirty="0">
                    <a:latin typeface="Avenir Next LT Pro" panose="020B0504020202020204" pitchFamily="34" charset="0"/>
                  </a:rPr>
                  <a:t>… so the adversary can start with some of those collisions hard-coded in their memory.</a:t>
                </a: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endParaRPr lang="en-US" sz="1800" dirty="0">
                  <a:latin typeface="Avenir Next LT Pro" panose="020B0504020202020204" pitchFamily="34" charset="0"/>
                </a:endParaRPr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6CDB6D74-4156-4F33-83C6-CE01D316E50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7933" y="1253067"/>
                <a:ext cx="11734800" cy="5350933"/>
              </a:xfrm>
              <a:blipFill>
                <a:blip r:embed="rId4"/>
                <a:stretch>
                  <a:fillRect l="-468" t="-1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Thought Bubble: Cloud 51">
            <a:extLst>
              <a:ext uri="{FF2B5EF4-FFF2-40B4-BE49-F238E27FC236}">
                <a16:creationId xmlns:a16="http://schemas.microsoft.com/office/drawing/2014/main" id="{650E30FD-2AA6-4993-B79F-09228B089130}"/>
              </a:ext>
            </a:extLst>
          </p:cNvPr>
          <p:cNvSpPr/>
          <p:nvPr/>
        </p:nvSpPr>
        <p:spPr>
          <a:xfrm>
            <a:off x="9048403" y="4950227"/>
            <a:ext cx="3009207" cy="1009997"/>
          </a:xfrm>
          <a:prstGeom prst="cloudCallout">
            <a:avLst>
              <a:gd name="adj1" fmla="val -24700"/>
              <a:gd name="adj2" fmla="val 6990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Real cryptanalysts: What? NO!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54274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725"/>
    </mc:Choice>
    <mc:Fallback xmlns="">
      <p:transition spd="slow" advTm="5072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B6AA329-925F-46DB-BB05-CC61C2649B0E}"/>
              </a:ext>
            </a:extLst>
          </p:cNvPr>
          <p:cNvSpPr/>
          <p:nvPr/>
        </p:nvSpPr>
        <p:spPr>
          <a:xfrm>
            <a:off x="186267" y="186267"/>
            <a:ext cx="11777133" cy="75353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46BE7C-DF0B-44E6-ABD2-C0A281E1B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933" y="254000"/>
            <a:ext cx="11734800" cy="685800"/>
          </a:xfrm>
        </p:spPr>
        <p:txBody>
          <a:bodyPr>
            <a:normAutofit/>
          </a:bodyPr>
          <a:lstStyle/>
          <a:p>
            <a:r>
              <a:rPr lang="en-US" sz="32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  <a:cs typeface="Aharoni" panose="020B0604020202020204" pitchFamily="2" charset="-79"/>
              </a:rPr>
              <a:t>Difference between ROM and QROM?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DB6D74-4156-4F33-83C6-CE01D316E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7933" y="1253067"/>
            <a:ext cx="11734800" cy="53509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>
                <a:latin typeface="Avenir Next LT Pro" panose="020B0504020202020204" pitchFamily="34" charset="0"/>
              </a:rPr>
              <a:t>ROM vs QROM?</a:t>
            </a:r>
          </a:p>
          <a:p>
            <a:r>
              <a:rPr lang="en-US" sz="1800" dirty="0">
                <a:latin typeface="Avenir Next LT Pro" panose="020B0504020202020204" pitchFamily="34" charset="0"/>
              </a:rPr>
              <a:t>the models are obviously semantically different;</a:t>
            </a:r>
          </a:p>
          <a:p>
            <a:r>
              <a:rPr lang="en-US" sz="1800" dirty="0">
                <a:latin typeface="Avenir Next LT Pro" panose="020B0504020202020204" pitchFamily="34" charset="0"/>
              </a:rPr>
              <a:t>but it seems like, </a:t>
            </a:r>
            <a:r>
              <a:rPr lang="en-US" sz="1800" i="1" dirty="0">
                <a:latin typeface="Avenir Next LT Pro" panose="020B0504020202020204" pitchFamily="34" charset="0"/>
              </a:rPr>
              <a:t>eventually</a:t>
            </a:r>
            <a:r>
              <a:rPr lang="en-US" sz="1800" dirty="0">
                <a:latin typeface="Avenir Next LT Pro" panose="020B0504020202020204" pitchFamily="34" charset="0"/>
              </a:rPr>
              <a:t>…</a:t>
            </a:r>
          </a:p>
          <a:p>
            <a:r>
              <a:rPr lang="en-US" sz="1800" dirty="0">
                <a:latin typeface="Avenir Next LT Pro" panose="020B0504020202020204" pitchFamily="34" charset="0"/>
              </a:rPr>
              <a:t>… everything secure in the ROM is eventually also proven secure in the QROM.</a:t>
            </a:r>
          </a:p>
          <a:p>
            <a:r>
              <a:rPr lang="en-US" sz="1800" dirty="0">
                <a:latin typeface="Avenir Next LT Pro" panose="020B0504020202020204" pitchFamily="34" charset="0"/>
              </a:rPr>
              <a:t>so maybe they’re just the same model?</a:t>
            </a:r>
          </a:p>
          <a:p>
            <a:endParaRPr lang="en-US" sz="1800" dirty="0">
              <a:latin typeface="Avenir Next LT Pro" panose="020B0504020202020204" pitchFamily="34" charset="0"/>
            </a:endParaRPr>
          </a:p>
          <a:p>
            <a:pPr marL="0" indent="0" algn="ctr">
              <a:buNone/>
            </a:pPr>
            <a:r>
              <a:rPr lang="en-US" b="1" dirty="0">
                <a:solidFill>
                  <a:srgbClr val="C00000"/>
                </a:solidFill>
                <a:latin typeface="Avenir Next LT Pro" panose="020B0504020202020204" pitchFamily="34" charset="0"/>
              </a:rPr>
              <a:t>ROM = QROM</a:t>
            </a:r>
          </a:p>
          <a:p>
            <a:pPr marL="0" indent="0">
              <a:buNone/>
            </a:pPr>
            <a:r>
              <a:rPr lang="en-US" sz="1800" dirty="0">
                <a:latin typeface="Avenir Next LT Pro" panose="020B0504020202020204" pitchFamily="34" charset="0"/>
              </a:rPr>
              <a:t>Other reasons to believe this:</a:t>
            </a:r>
          </a:p>
          <a:p>
            <a:pPr marL="0" indent="0">
              <a:buNone/>
            </a:pPr>
            <a:r>
              <a:rPr lang="en-US" sz="1800" dirty="0">
                <a:latin typeface="Avenir Next LT Pro" panose="020B0504020202020204" pitchFamily="34" charset="0"/>
              </a:rPr>
              <a:t>In quantum oracle algorithms, we </a:t>
            </a:r>
            <a:r>
              <a:rPr lang="en-US" sz="1800" b="1" i="1" dirty="0">
                <a:latin typeface="Avenir Next LT Pro" panose="020B0504020202020204" pitchFamily="34" charset="0"/>
              </a:rPr>
              <a:t>know</a:t>
            </a:r>
            <a:r>
              <a:rPr lang="en-US" sz="1800" dirty="0">
                <a:latin typeface="Avenir Next LT Pro" panose="020B0504020202020204" pitchFamily="34" charset="0"/>
              </a:rPr>
              <a:t> that: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dirty="0">
                <a:latin typeface="Avenir Next LT Pro" panose="020B0504020202020204" pitchFamily="34" charset="0"/>
              </a:rPr>
              <a:t>For problems without a promise, quantum query complexity is poly-equivalent to classical;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dirty="0">
                <a:latin typeface="Avenir Next LT Pro" panose="020B0504020202020204" pitchFamily="34" charset="0"/>
              </a:rPr>
              <a:t>In all our exponential oracle speedups, the oracle has some large-scale symmetry.</a:t>
            </a:r>
          </a:p>
          <a:p>
            <a:pPr marL="0" indent="0">
              <a:buNone/>
            </a:pPr>
            <a:endParaRPr lang="en-US" sz="1800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r>
              <a:rPr lang="en-US" sz="1800" dirty="0">
                <a:latin typeface="Avenir Next LT Pro" panose="020B0504020202020204" pitchFamily="34" charset="0"/>
              </a:rPr>
              <a:t>So is it true?</a:t>
            </a:r>
          </a:p>
          <a:p>
            <a:endParaRPr lang="en-US" sz="1800" dirty="0">
              <a:latin typeface="Avenir Next LT Pro" panose="020B0504020202020204" pitchFamily="34" charset="0"/>
            </a:endParaRPr>
          </a:p>
          <a:p>
            <a:endParaRPr lang="en-US" sz="1800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endParaRPr lang="en-US" sz="1800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endParaRPr lang="en-US" sz="1800" dirty="0">
              <a:latin typeface="Avenir Next LT Pro" panose="020B05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B11DFED-ACF6-4A9E-A495-A71F6F469C10}"/>
              </a:ext>
            </a:extLst>
          </p:cNvPr>
          <p:cNvSpPr txBox="1"/>
          <p:nvPr/>
        </p:nvSpPr>
        <p:spPr>
          <a:xfrm>
            <a:off x="5948790" y="3237346"/>
            <a:ext cx="3513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58617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725"/>
    </mc:Choice>
    <mc:Fallback xmlns="">
      <p:transition spd="slow" advTm="5072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B6AA329-925F-46DB-BB05-CC61C2649B0E}"/>
              </a:ext>
            </a:extLst>
          </p:cNvPr>
          <p:cNvSpPr/>
          <p:nvPr/>
        </p:nvSpPr>
        <p:spPr>
          <a:xfrm>
            <a:off x="186267" y="186267"/>
            <a:ext cx="11777133" cy="75353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46BE7C-DF0B-44E6-ABD2-C0A281E1B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933" y="254000"/>
            <a:ext cx="11734800" cy="685800"/>
          </a:xfrm>
        </p:spPr>
        <p:txBody>
          <a:bodyPr>
            <a:normAutofit/>
          </a:bodyPr>
          <a:lstStyle/>
          <a:p>
            <a:r>
              <a:rPr lang="en-US" sz="32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  <a:cs typeface="Aharoni" panose="020B0604020202020204" pitchFamily="2" charset="-79"/>
              </a:rPr>
              <a:t>Difference between ROM and QROM?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6CDB6D74-4156-4F33-83C6-CE01D316E50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97933" y="1253067"/>
                <a:ext cx="11734800" cy="535093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1800" b="1" dirty="0">
                    <a:latin typeface="Avenir Next LT Pro" panose="020B0504020202020204" pitchFamily="34" charset="0"/>
                  </a:rPr>
                  <a:t>ROM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≠ </m:t>
                    </m:r>
                  </m:oMath>
                </a14:m>
                <a:r>
                  <a:rPr lang="en-US" sz="1800" b="1" dirty="0">
                    <a:latin typeface="Avenir Next LT Pro" panose="020B0504020202020204" pitchFamily="34" charset="0"/>
                  </a:rPr>
                  <a:t>QROM.</a:t>
                </a: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1800" dirty="0" err="1">
                    <a:latin typeface="Avenir Next LT Pro" panose="020B0504020202020204" pitchFamily="34" charset="0"/>
                  </a:rPr>
                  <a:t>Pff</a:t>
                </a:r>
                <a:r>
                  <a:rPr lang="en-US" sz="1800" dirty="0">
                    <a:latin typeface="Avenir Next LT Pro" panose="020B0504020202020204" pitchFamily="34" charset="0"/>
                  </a:rPr>
                  <a:t>, I remember the first two lectures of undergrad quantum algorithms. </a:t>
                </a:r>
              </a:p>
              <a:p>
                <a:pPr marL="0" indent="0">
                  <a:buNone/>
                </a:pPr>
                <a:r>
                  <a:rPr lang="en-US" sz="1800" dirty="0">
                    <a:latin typeface="Avenir Next LT Pro" panose="020B0504020202020204" pitchFamily="34" charset="0"/>
                  </a:rPr>
                  <a:t>This is easy. </a:t>
                </a:r>
              </a:p>
              <a:p>
                <a:r>
                  <a:rPr lang="en-US" sz="1800" dirty="0">
                    <a:latin typeface="Avenir Next LT Pro" panose="020B0504020202020204" pitchFamily="34" charset="0"/>
                  </a:rPr>
                  <a:t>adversary gets access to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endParaRPr lang="en-US" sz="1800" dirty="0">
                  <a:latin typeface="Avenir Next LT Pro" panose="020B0504020202020204" pitchFamily="34" charset="0"/>
                </a:endParaRPr>
              </a:p>
              <a:p>
                <a:r>
                  <a:rPr lang="en-US" sz="1800" dirty="0">
                    <a:latin typeface="Avenir Next LT Pro" panose="020B0504020202020204" pitchFamily="34" charset="0"/>
                  </a:rPr>
                  <a:t>let’s also give them access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 : 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↦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⊕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sz="1800" b="1" i="1" dirty="0">
                    <a:latin typeface="Avenir Next LT Pro" panose="020B0504020202020204" pitchFamily="34" charset="0"/>
                  </a:rPr>
                  <a:t>Classical access:</a:t>
                </a:r>
                <a:r>
                  <a:rPr lang="en-US" sz="1800" dirty="0">
                    <a:latin typeface="Avenir Next LT Pro" panose="020B0504020202020204" pitchFamily="34" charset="0"/>
                  </a:rPr>
                  <a:t> this is a (baby version of) Even-Mansour cipher: secure up to birthday bound.</a:t>
                </a:r>
              </a:p>
              <a:p>
                <a:pPr marL="0" indent="0">
                  <a:buNone/>
                </a:pPr>
                <a:r>
                  <a:rPr lang="en-US" sz="1800" b="1" i="1" dirty="0">
                    <a:latin typeface="Avenir Next LT Pro" panose="020B0504020202020204" pitchFamily="34" charset="0"/>
                  </a:rPr>
                  <a:t>Quantum access:</a:t>
                </a:r>
                <a:r>
                  <a:rPr lang="en-US" sz="1800" dirty="0">
                    <a:latin typeface="Avenir Next LT Pro" panose="020B0504020202020204" pitchFamily="34" charset="0"/>
                  </a:rPr>
                  <a:t> </a:t>
                </a:r>
              </a:p>
              <a:p>
                <a:r>
                  <a:rPr lang="en-US" sz="1800" dirty="0">
                    <a:latin typeface="Avenir Next LT Pro" panose="020B0504020202020204" pitchFamily="34" charset="0"/>
                  </a:rPr>
                  <a:t>form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≔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⊕</m:t>
                    </m:r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.</a:t>
                </a:r>
              </a:p>
              <a:p>
                <a:r>
                  <a:rPr lang="en-US" sz="1800" dirty="0">
                    <a:latin typeface="Avenir Next LT Pro" panose="020B0504020202020204" pitchFamily="34" charset="0"/>
                  </a:rPr>
                  <a:t>observe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⊕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.</a:t>
                </a:r>
              </a:p>
              <a:p>
                <a:r>
                  <a:rPr lang="en-US" sz="1800" dirty="0">
                    <a:latin typeface="Avenir Next LT Pro" panose="020B0504020202020204" pitchFamily="34" charset="0"/>
                  </a:rPr>
                  <a:t>Simon’s algorithm recovers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 with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 queries. </a:t>
                </a:r>
                <a:r>
                  <a:rPr lang="en-US" sz="1800" b="1" dirty="0">
                    <a:latin typeface="Avenir Next LT Pro" panose="020B0504020202020204" pitchFamily="34" charset="0"/>
                  </a:rPr>
                  <a:t>Done!</a:t>
                </a: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1800" dirty="0">
                    <a:latin typeface="Avenir Next LT Pro" panose="020B0504020202020204" pitchFamily="34" charset="0"/>
                  </a:rPr>
                  <a:t>Should I buy this? </a:t>
                </a:r>
              </a:p>
              <a:p>
                <a:pPr marL="0" indent="0">
                  <a:buNone/>
                </a:pPr>
                <a:r>
                  <a:rPr lang="en-US" sz="1800" dirty="0">
                    <a:latin typeface="Avenir Next LT Pro" panose="020B0504020202020204" pitchFamily="34" charset="0"/>
                  </a:rPr>
                  <a:t>I don’t think so: quantum access to keyed object. This is not post-quantum crypto, which is what we care about.</a:t>
                </a:r>
              </a:p>
              <a:p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6CDB6D74-4156-4F33-83C6-CE01D316E50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7933" y="1253067"/>
                <a:ext cx="11734800" cy="5350933"/>
              </a:xfrm>
              <a:blipFill>
                <a:blip r:embed="rId4"/>
                <a:stretch>
                  <a:fillRect l="-416" t="-1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CA1CC8E-155A-431B-A6F4-873B281266B4}"/>
              </a:ext>
            </a:extLst>
          </p:cNvPr>
          <p:cNvCxnSpPr>
            <a:cxnSpLocks/>
          </p:cNvCxnSpPr>
          <p:nvPr/>
        </p:nvCxnSpPr>
        <p:spPr>
          <a:xfrm>
            <a:off x="471054" y="5552595"/>
            <a:ext cx="1134687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431293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725"/>
    </mc:Choice>
    <mc:Fallback xmlns="">
      <p:transition spd="slow" advTm="5072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B6AA329-925F-46DB-BB05-CC61C2649B0E}"/>
              </a:ext>
            </a:extLst>
          </p:cNvPr>
          <p:cNvSpPr/>
          <p:nvPr/>
        </p:nvSpPr>
        <p:spPr>
          <a:xfrm>
            <a:off x="186267" y="186267"/>
            <a:ext cx="11777133" cy="75353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46BE7C-DF0B-44E6-ABD2-C0A281E1B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933" y="254000"/>
            <a:ext cx="11734800" cy="685800"/>
          </a:xfrm>
        </p:spPr>
        <p:txBody>
          <a:bodyPr>
            <a:normAutofit/>
          </a:bodyPr>
          <a:lstStyle/>
          <a:p>
            <a:r>
              <a:rPr lang="en-US" sz="32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  <a:cs typeface="Aharoni" panose="020B0604020202020204" pitchFamily="2" charset="-79"/>
              </a:rPr>
              <a:t>Difference between ROM and QROM?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6CDB6D74-4156-4F33-83C6-CE01D316E50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97933" y="1253067"/>
                <a:ext cx="11734800" cy="535093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1800" b="1" dirty="0">
                    <a:latin typeface="Avenir Next LT Pro" panose="020B0504020202020204" pitchFamily="34" charset="0"/>
                  </a:rPr>
                  <a:t>ROM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latin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US" sz="1800" b="1" dirty="0">
                    <a:latin typeface="Avenir Next LT Pro" panose="020B0504020202020204" pitchFamily="34" charset="0"/>
                  </a:rPr>
                  <a:t> QROM (really)! </a:t>
                </a:r>
                <a:r>
                  <a:rPr lang="en-US" sz="1800" dirty="0">
                    <a:latin typeface="Avenir Next LT Pro" panose="020B0504020202020204" pitchFamily="34" charset="0"/>
                  </a:rPr>
                  <a:t>[YZ ‘20, BKVV ’20]</a:t>
                </a:r>
              </a:p>
              <a:p>
                <a:pPr marL="0" indent="0">
                  <a:buNone/>
                </a:pPr>
                <a:endParaRPr lang="en-US" sz="1800" b="1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1800" dirty="0">
                    <a:latin typeface="Avenir Next LT Pro" panose="020B0504020202020204" pitchFamily="34" charset="0"/>
                  </a:rPr>
                  <a:t>Idea: “cryptographic proofs of </a:t>
                </a:r>
                <a:r>
                  <a:rPr lang="en-US" sz="1800" dirty="0" err="1">
                    <a:latin typeface="Avenir Next LT Pro" panose="020B0504020202020204" pitchFamily="34" charset="0"/>
                  </a:rPr>
                  <a:t>quantumness</a:t>
                </a:r>
                <a:r>
                  <a:rPr lang="en-US" sz="1800" dirty="0">
                    <a:latin typeface="Avenir Next LT Pro" panose="020B0504020202020204" pitchFamily="34" charset="0"/>
                  </a:rPr>
                  <a:t>.”</a:t>
                </a: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1800" dirty="0">
                    <a:latin typeface="Avenir Next LT Pro" panose="020B0504020202020204" pitchFamily="34" charset="0"/>
                  </a:rPr>
                  <a:t>You’ve heard of “quantum supremacy.”</a:t>
                </a:r>
              </a:p>
              <a:p>
                <a:pPr marL="0" indent="0">
                  <a:buNone/>
                </a:pPr>
                <a:r>
                  <a:rPr lang="en-US" sz="1800" dirty="0">
                    <a:latin typeface="Avenir Next LT Pro" panose="020B0504020202020204" pitchFamily="34" charset="0"/>
                  </a:rPr>
                  <a:t>It has two major drawbacks: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sz="1800" dirty="0">
                    <a:latin typeface="Avenir Next LT Pro" panose="020B0504020202020204" pitchFamily="34" charset="0"/>
                  </a:rPr>
                  <a:t>rests on computational assumptions of unclear strength;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sz="1800" dirty="0">
                    <a:latin typeface="Avenir Next LT Pro" panose="020B0504020202020204" pitchFamily="34" charset="0"/>
                  </a:rPr>
                  <a:t>only way to verify is (roughly) to re-simulate using a classical supercomputer;</a:t>
                </a:r>
              </a:p>
              <a:p>
                <a:pPr marL="342900" indent="-342900">
                  <a:buFont typeface="+mj-lt"/>
                  <a:buAutoNum type="arabicPeriod"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1800" dirty="0">
                    <a:latin typeface="Avenir Next LT Pro" panose="020B0504020202020204" pitchFamily="34" charset="0"/>
                  </a:rPr>
                  <a:t>New idea [BCMVV ‘18]: devise a “crypto test” that only a QC can pass:</a:t>
                </a:r>
              </a:p>
              <a:p>
                <a:r>
                  <a:rPr lang="en-US" sz="1800" dirty="0">
                    <a:latin typeface="Avenir Next LT Pro" panose="020B0504020202020204" pitchFamily="34" charset="0"/>
                  </a:rPr>
                  <a:t>completeness: explicit QC algorithm that passes test;</a:t>
                </a:r>
              </a:p>
              <a:p>
                <a:r>
                  <a:rPr lang="en-US" sz="1800" dirty="0">
                    <a:latin typeface="Avenir Next LT Pro" panose="020B0504020202020204" pitchFamily="34" charset="0"/>
                  </a:rPr>
                  <a:t>soundness: CC algorithm that passes test (via rewinding) =&gt; CC algorithm for breaking LWE.</a:t>
                </a: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1800" b="1" dirty="0">
                    <a:latin typeface="Avenir Next LT Pro" panose="020B0504020202020204" pitchFamily="34" charset="0"/>
                  </a:rPr>
                  <a:t>Cryptographic test of </a:t>
                </a:r>
                <a:r>
                  <a:rPr lang="en-US" sz="1800" b="1" dirty="0" err="1">
                    <a:latin typeface="Avenir Next LT Pro" panose="020B0504020202020204" pitchFamily="34" charset="0"/>
                  </a:rPr>
                  <a:t>quantumness</a:t>
                </a:r>
                <a:r>
                  <a:rPr lang="en-US" sz="1800" b="1" dirty="0">
                    <a:latin typeface="Avenir Next LT Pro" panose="020B0504020202020204" pitchFamily="34" charset="0"/>
                  </a:rPr>
                  <a:t> (CTQ.)</a:t>
                </a:r>
              </a:p>
              <a:p>
                <a:pPr marL="0" indent="0">
                  <a:buNone/>
                </a:pPr>
                <a:endParaRPr lang="en-US" sz="1800" b="1" dirty="0">
                  <a:latin typeface="Avenir Next LT Pro" panose="020B0504020202020204" pitchFamily="34" charset="0"/>
                </a:endParaRPr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6CDB6D74-4156-4F33-83C6-CE01D316E50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7933" y="1253067"/>
                <a:ext cx="11734800" cy="5350933"/>
              </a:xfrm>
              <a:blipFill>
                <a:blip r:embed="rId4"/>
                <a:stretch>
                  <a:fillRect l="-468" t="-1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909203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725"/>
    </mc:Choice>
    <mc:Fallback xmlns="">
      <p:transition spd="slow" advTm="5072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B6AA329-925F-46DB-BB05-CC61C2649B0E}"/>
              </a:ext>
            </a:extLst>
          </p:cNvPr>
          <p:cNvSpPr/>
          <p:nvPr/>
        </p:nvSpPr>
        <p:spPr>
          <a:xfrm>
            <a:off x="186267" y="186267"/>
            <a:ext cx="11777133" cy="75353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46BE7C-DF0B-44E6-ABD2-C0A281E1B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933" y="254000"/>
            <a:ext cx="11734800" cy="685800"/>
          </a:xfrm>
        </p:spPr>
        <p:txBody>
          <a:bodyPr>
            <a:normAutofit/>
          </a:bodyPr>
          <a:lstStyle/>
          <a:p>
            <a:r>
              <a:rPr lang="en-US" sz="32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  <a:cs typeface="Aharoni" panose="020B0604020202020204" pitchFamily="2" charset="-79"/>
              </a:rPr>
              <a:t>Difference between ROM and QROM?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6CDB6D74-4156-4F33-83C6-CE01D316E50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97933" y="1253067"/>
                <a:ext cx="11734800" cy="535093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1800" b="1" dirty="0">
                    <a:latin typeface="Avenir Next LT Pro" panose="020B0504020202020204" pitchFamily="34" charset="0"/>
                  </a:rPr>
                  <a:t>ROM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latin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US" sz="1800" b="1" dirty="0">
                    <a:latin typeface="Avenir Next LT Pro" panose="020B0504020202020204" pitchFamily="34" charset="0"/>
                  </a:rPr>
                  <a:t> QROM (really)! </a:t>
                </a:r>
                <a:r>
                  <a:rPr lang="en-US" sz="1800" dirty="0">
                    <a:latin typeface="Avenir Next LT Pro" panose="020B0504020202020204" pitchFamily="34" charset="0"/>
                  </a:rPr>
                  <a:t>[YZ ‘20, BKVV ’20]</a:t>
                </a:r>
              </a:p>
              <a:p>
                <a:pPr marL="0" indent="0">
                  <a:buNone/>
                </a:pPr>
                <a:endParaRPr lang="en-US" sz="1800" b="1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1800" dirty="0">
                    <a:latin typeface="Avenir Next LT Pro" panose="020B0504020202020204" pitchFamily="34" charset="0"/>
                  </a:rPr>
                  <a:t>Upgraded idea [BKVV ‘20]: </a:t>
                </a:r>
              </a:p>
              <a:p>
                <a:r>
                  <a:rPr lang="en-US" sz="1800" dirty="0">
                    <a:latin typeface="Avenir Next LT Pro" panose="020B0504020202020204" pitchFamily="34" charset="0"/>
                  </a:rPr>
                  <a:t>devise a </a:t>
                </a:r>
                <a:r>
                  <a:rPr lang="en-US" sz="1800" b="1" dirty="0">
                    <a:latin typeface="Avenir Next LT Pro" panose="020B0504020202020204" pitchFamily="34" charset="0"/>
                  </a:rPr>
                  <a:t>non-interactive </a:t>
                </a:r>
                <a:r>
                  <a:rPr lang="en-US" sz="1800" dirty="0">
                    <a:latin typeface="Avenir Next LT Pro" panose="020B0504020202020204" pitchFamily="34" charset="0"/>
                  </a:rPr>
                  <a:t>“crypto test” that only a QC can pass…</a:t>
                </a:r>
              </a:p>
              <a:p>
                <a:r>
                  <a:rPr lang="en-US" sz="1800" dirty="0">
                    <a:latin typeface="Avenir Next LT Pro" panose="020B0504020202020204" pitchFamily="34" charset="0"/>
                  </a:rPr>
                  <a:t>… using a hash function modeled as a random oracle.</a:t>
                </a: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1800" dirty="0">
                    <a:latin typeface="Avenir Next LT Pro" panose="020B0504020202020204" pitchFamily="34" charset="0"/>
                  </a:rPr>
                  <a:t>[YZ’20]: </a:t>
                </a:r>
              </a:p>
              <a:p>
                <a:r>
                  <a:rPr lang="en-US" sz="1800" dirty="0">
                    <a:latin typeface="Avenir Next LT Pro" panose="020B0504020202020204" pitchFamily="34" charset="0"/>
                  </a:rPr>
                  <a:t>this is not just a proof of quantum computation!</a:t>
                </a:r>
              </a:p>
              <a:p>
                <a:r>
                  <a:rPr lang="en-US" sz="1800" dirty="0">
                    <a:latin typeface="Avenir Next LT Pro" panose="020B0504020202020204" pitchFamily="34" charset="0"/>
                  </a:rPr>
                  <a:t>it’s a proof of </a:t>
                </a:r>
                <a:r>
                  <a:rPr lang="en-US" sz="1800" i="1" dirty="0">
                    <a:latin typeface="Avenir Next LT Pro" panose="020B0504020202020204" pitchFamily="34" charset="0"/>
                  </a:rPr>
                  <a:t>quantum access</a:t>
                </a:r>
                <a:r>
                  <a:rPr lang="en-US" sz="1800" dirty="0">
                    <a:latin typeface="Avenir Next LT Pro" panose="020B0504020202020204" pitchFamily="34" charset="0"/>
                  </a:rPr>
                  <a:t> to the random oracle!</a:t>
                </a: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1800" dirty="0">
                    <a:latin typeface="Avenir Next LT Pro" panose="020B0504020202020204" pitchFamily="34" charset="0"/>
                  </a:rPr>
                  <a:t>What’s the test?</a:t>
                </a:r>
              </a:p>
              <a:p>
                <a:pPr marL="0" indent="0">
                  <a:buNone/>
                </a:pPr>
                <a:endParaRPr lang="en-US" sz="1800" b="1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1800" b="1" dirty="0">
                  <a:latin typeface="Avenir Next LT Pro" panose="020B0504020202020204" pitchFamily="34" charset="0"/>
                </a:endParaRPr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6CDB6D74-4156-4F33-83C6-CE01D316E50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7933" y="1253067"/>
                <a:ext cx="11734800" cy="5350933"/>
              </a:xfrm>
              <a:blipFill>
                <a:blip r:embed="rId4"/>
                <a:stretch>
                  <a:fillRect l="-416" t="-1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306775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725"/>
    </mc:Choice>
    <mc:Fallback xmlns="">
      <p:transition spd="slow" advTm="5072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B6AA329-925F-46DB-BB05-CC61C2649B0E}"/>
              </a:ext>
            </a:extLst>
          </p:cNvPr>
          <p:cNvSpPr/>
          <p:nvPr/>
        </p:nvSpPr>
        <p:spPr>
          <a:xfrm>
            <a:off x="186267" y="186267"/>
            <a:ext cx="11777133" cy="75353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46BE7C-DF0B-44E6-ABD2-C0A281E1B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933" y="254000"/>
            <a:ext cx="11734800" cy="685800"/>
          </a:xfrm>
        </p:spPr>
        <p:txBody>
          <a:bodyPr>
            <a:normAutofit/>
          </a:bodyPr>
          <a:lstStyle/>
          <a:p>
            <a:r>
              <a:rPr lang="en-US" sz="32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  <a:cs typeface="Aharoni" panose="020B0604020202020204" pitchFamily="2" charset="-79"/>
              </a:rPr>
              <a:t>Cryptographic test of </a:t>
            </a:r>
            <a:r>
              <a:rPr lang="en-US" sz="3200" b="1" dirty="0" err="1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  <a:cs typeface="Aharoni" panose="020B0604020202020204" pitchFamily="2" charset="-79"/>
              </a:rPr>
              <a:t>quantumness</a:t>
            </a:r>
            <a:r>
              <a:rPr lang="en-US" sz="32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  <a:cs typeface="Aharoni" panose="020B0604020202020204" pitchFamily="2" charset="-79"/>
              </a:rPr>
              <a:t> (CTQ)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6CDB6D74-4156-4F33-83C6-CE01D316E50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97933" y="1253067"/>
                <a:ext cx="11734800" cy="535093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1800" dirty="0">
                    <a:latin typeface="Avenir Next LT Pro" panose="020B0504020202020204" pitchFamily="34" charset="0"/>
                  </a:rPr>
                  <a:t>Main ingredient: trapdoor claw-free function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 from LWE.</a:t>
                </a:r>
              </a:p>
              <a:p>
                <a:pPr marL="0" indent="0">
                  <a:buNone/>
                </a:pPr>
                <a:r>
                  <a:rPr lang="en-US" sz="1800" dirty="0">
                    <a:latin typeface="Avenir Next LT Pro" panose="020B0504020202020204" pitchFamily="34" charset="0"/>
                  </a:rPr>
                  <a:t>Think: it’s one-way and exactly two-to-one.</a:t>
                </a: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1800" dirty="0">
                    <a:latin typeface="Avenir Next LT Pro" panose="020B0504020202020204" pitchFamily="34" charset="0"/>
                  </a:rPr>
                  <a:t>Prover should:</a:t>
                </a:r>
              </a:p>
              <a:p>
                <a:r>
                  <a:rPr lang="en-US" sz="1800" dirty="0">
                    <a:latin typeface="Avenir Next LT Pro" panose="020B0504020202020204" pitchFamily="34" charset="0"/>
                  </a:rPr>
                  <a:t>query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 on uniform superposition</a:t>
                </a:r>
              </a:p>
              <a:p>
                <a:endParaRPr lang="en-US" sz="1800" dirty="0">
                  <a:latin typeface="Avenir Next LT Pro" panose="020B0504020202020204" pitchFamily="34" charset="0"/>
                </a:endParaRPr>
              </a:p>
              <a:p>
                <a:r>
                  <a:rPr lang="en-US" sz="1800" dirty="0">
                    <a:latin typeface="Avenir Next LT Pro" panose="020B0504020202020204" pitchFamily="34" charset="0"/>
                  </a:rPr>
                  <a:t>measure output register</a:t>
                </a:r>
              </a:p>
              <a:p>
                <a:endParaRPr lang="en-US" sz="1800" dirty="0">
                  <a:latin typeface="Avenir Next LT Pro" panose="020B0504020202020204" pitchFamily="34" charset="0"/>
                </a:endParaRPr>
              </a:p>
              <a:p>
                <a:r>
                  <a:rPr lang="en-US" sz="1800" dirty="0">
                    <a:latin typeface="Avenir Next LT Pro" panose="020B0504020202020204" pitchFamily="34" charset="0"/>
                  </a:rPr>
                  <a:t>now query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endParaRPr lang="en-US" sz="1800" dirty="0">
                  <a:latin typeface="Avenir Next LT Pro" panose="020B0504020202020204" pitchFamily="34" charset="0"/>
                </a:endParaRPr>
              </a:p>
              <a:p>
                <a:endParaRPr lang="en-US" sz="1800" dirty="0">
                  <a:latin typeface="Avenir Next LT Pro" panose="020B0504020202020204" pitchFamily="34" charset="0"/>
                </a:endParaRPr>
              </a:p>
              <a:p>
                <a:r>
                  <a:rPr lang="en-US" sz="1800" dirty="0">
                    <a:latin typeface="Avenir Next LT Pro" panose="020B0504020202020204" pitchFamily="34" charset="0"/>
                  </a:rPr>
                  <a:t>Fourier transform and measure</a:t>
                </a:r>
              </a:p>
              <a:p>
                <a:endParaRPr lang="en-US" sz="1800" dirty="0">
                  <a:latin typeface="Avenir Next LT Pro" panose="020B0504020202020204" pitchFamily="34" charset="0"/>
                </a:endParaRPr>
              </a:p>
              <a:p>
                <a:r>
                  <a:rPr lang="en-US" sz="1800" dirty="0">
                    <a:latin typeface="Avenir Next LT Pro" panose="020B0504020202020204" pitchFamily="34" charset="0"/>
                  </a:rPr>
                  <a:t>send result to verifier. </a:t>
                </a:r>
              </a:p>
              <a:p>
                <a:pPr marL="0" indent="0">
                  <a:buNone/>
                </a:pPr>
                <a:r>
                  <a:rPr lang="en-US" sz="1800" i="1" dirty="0">
                    <a:latin typeface="Avenir Next LT Pro" panose="020B0504020202020204" pitchFamily="34" charset="0"/>
                  </a:rPr>
                  <a:t>Verifier can easily check if output is correct because they hold trapdoor.</a:t>
                </a:r>
              </a:p>
              <a:p>
                <a:pPr marL="0" indent="0">
                  <a:buNone/>
                </a:pPr>
                <a:endParaRPr lang="en-US" sz="1800" b="1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1800" b="1" dirty="0">
                  <a:latin typeface="Avenir Next LT Pro" panose="020B0504020202020204" pitchFamily="34" charset="0"/>
                </a:endParaRPr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6CDB6D74-4156-4F33-83C6-CE01D316E50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7933" y="1253067"/>
                <a:ext cx="11734800" cy="5350933"/>
              </a:xfrm>
              <a:blipFill>
                <a:blip r:embed="rId4"/>
                <a:stretch>
                  <a:fillRect l="-416" t="-1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oup 15">
            <a:extLst>
              <a:ext uri="{FF2B5EF4-FFF2-40B4-BE49-F238E27FC236}">
                <a16:creationId xmlns:a16="http://schemas.microsoft.com/office/drawing/2014/main" id="{E446B385-8B11-47CC-BE3D-8C6FD8C7CBA3}"/>
              </a:ext>
            </a:extLst>
          </p:cNvPr>
          <p:cNvGrpSpPr/>
          <p:nvPr/>
        </p:nvGrpSpPr>
        <p:grpSpPr>
          <a:xfrm>
            <a:off x="9180946" y="1253067"/>
            <a:ext cx="2121675" cy="1265260"/>
            <a:chOff x="9180946" y="1253067"/>
            <a:chExt cx="2121675" cy="126526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2">
                  <a:extLst>
                    <a:ext uri="{FF2B5EF4-FFF2-40B4-BE49-F238E27FC236}">
                      <a16:creationId xmlns:a16="http://schemas.microsoft.com/office/drawing/2014/main" id="{4345715D-3AEB-45E3-A8E7-C4C7B9C703B4}"/>
                    </a:ext>
                  </a:extLst>
                </p:cNvPr>
                <p:cNvSpPr txBox="1"/>
                <p:nvPr/>
              </p:nvSpPr>
              <p:spPr>
                <a:xfrm>
                  <a:off x="10931237" y="1653310"/>
                  <a:ext cx="37138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" name="TextBox 2">
                  <a:extLst>
                    <a:ext uri="{FF2B5EF4-FFF2-40B4-BE49-F238E27FC236}">
                      <a16:creationId xmlns:a16="http://schemas.microsoft.com/office/drawing/2014/main" id="{4345715D-3AEB-45E3-A8E7-C4C7B9C703B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931237" y="1653310"/>
                  <a:ext cx="371384" cy="369332"/>
                </a:xfrm>
                <a:prstGeom prst="rect">
                  <a:avLst/>
                </a:prstGeom>
                <a:blipFill>
                  <a:blip r:embed="rId5"/>
                  <a:stretch>
                    <a:fillRect b="-655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63C9B818-7E74-474A-9C6E-C082AE5A460E}"/>
                    </a:ext>
                  </a:extLst>
                </p:cNvPr>
                <p:cNvSpPr txBox="1"/>
                <p:nvPr/>
              </p:nvSpPr>
              <p:spPr>
                <a:xfrm>
                  <a:off x="9180946" y="1253067"/>
                  <a:ext cx="87325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(0, 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63C9B818-7E74-474A-9C6E-C082AE5A460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80946" y="1253067"/>
                  <a:ext cx="873252" cy="369332"/>
                </a:xfrm>
                <a:prstGeom prst="rect">
                  <a:avLst/>
                </a:prstGeom>
                <a:blipFill>
                  <a:blip r:embed="rId6"/>
                  <a:stretch>
                    <a:fillRect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CBFA52AE-54F4-478F-9C76-854FE27B27EE}"/>
                    </a:ext>
                  </a:extLst>
                </p:cNvPr>
                <p:cNvSpPr txBox="1"/>
                <p:nvPr/>
              </p:nvSpPr>
              <p:spPr>
                <a:xfrm>
                  <a:off x="9186268" y="2148995"/>
                  <a:ext cx="86793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(1, 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CBFA52AE-54F4-478F-9C76-854FE27B27E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86268" y="2148995"/>
                  <a:ext cx="867930" cy="369332"/>
                </a:xfrm>
                <a:prstGeom prst="rect">
                  <a:avLst/>
                </a:prstGeom>
                <a:blipFill>
                  <a:blip r:embed="rId7"/>
                  <a:stretch>
                    <a:fillRect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D653F125-952D-47C9-8990-71E6FD13FF0D}"/>
                </a:ext>
              </a:extLst>
            </p:cNvPr>
            <p:cNvCxnSpPr>
              <a:stCxn id="5" idx="3"/>
              <a:endCxn id="3" idx="1"/>
            </p:cNvCxnSpPr>
            <p:nvPr/>
          </p:nvCxnSpPr>
          <p:spPr>
            <a:xfrm>
              <a:off x="10054198" y="1437733"/>
              <a:ext cx="877039" cy="40024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2542ACE4-8C42-48F2-81C8-639FEADA7ED2}"/>
                </a:ext>
              </a:extLst>
            </p:cNvPr>
            <p:cNvCxnSpPr>
              <a:stCxn id="9" idx="3"/>
              <a:endCxn id="3" idx="1"/>
            </p:cNvCxnSpPr>
            <p:nvPr/>
          </p:nvCxnSpPr>
          <p:spPr>
            <a:xfrm flipV="1">
              <a:off x="10054198" y="1837976"/>
              <a:ext cx="877039" cy="49568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15F5F704-054C-40B1-A2C1-7D293DB550DA}"/>
                    </a:ext>
                  </a:extLst>
                </p:cNvPr>
                <p:cNvSpPr txBox="1"/>
                <p:nvPr/>
              </p:nvSpPr>
              <p:spPr>
                <a:xfrm>
                  <a:off x="10229274" y="1637854"/>
                  <a:ext cx="37138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𝑓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15F5F704-054C-40B1-A2C1-7D293DB550D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29274" y="1637854"/>
                  <a:ext cx="371384" cy="369332"/>
                </a:xfrm>
                <a:prstGeom prst="rect">
                  <a:avLst/>
                </a:prstGeom>
                <a:blipFill>
                  <a:blip r:embed="rId8"/>
                  <a:stretch>
                    <a:fillRect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9A4BA6D-5BD9-4CD5-AED7-60EC1D92EE5D}"/>
              </a:ext>
            </a:extLst>
          </p:cNvPr>
          <p:cNvCxnSpPr/>
          <p:nvPr/>
        </p:nvCxnSpPr>
        <p:spPr>
          <a:xfrm>
            <a:off x="512618" y="2148995"/>
            <a:ext cx="758305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2C99C7B-E2A3-4FF0-97FC-5786313E746A}"/>
                  </a:ext>
                </a:extLst>
              </p:cNvPr>
              <p:cNvSpPr txBox="1"/>
              <p:nvPr/>
            </p:nvSpPr>
            <p:spPr>
              <a:xfrm>
                <a:off x="4725742" y="2730050"/>
                <a:ext cx="257301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0" dirty="0"/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  <m:sup/>
                      <m:e>
                        <m:d>
                          <m:dPr>
                            <m:begChr m:val="|"/>
                            <m:endChr m:val="⟩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d>
                          <m:dPr>
                            <m:begChr m:val="|"/>
                            <m:endChr m:val="⟩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↦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  <m:sup/>
                          <m:e>
                            <m:d>
                              <m:dPr>
                                <m:begChr m:val="|"/>
                                <m:endChr m:val="⟩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)⟩</m:t>
                            </m:r>
                          </m:e>
                        </m:nary>
                      </m:e>
                    </m:nary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2C99C7B-E2A3-4FF0-97FC-5786313E74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5742" y="2730050"/>
                <a:ext cx="2573012" cy="369332"/>
              </a:xfrm>
              <a:prstGeom prst="rect">
                <a:avLst/>
              </a:prstGeom>
              <a:blipFill>
                <a:blip r:embed="rId9"/>
                <a:stretch>
                  <a:fillRect l="-10900" t="-121667" b="-18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64306075-44C9-4C15-AC12-2B0BCC782833}"/>
                  </a:ext>
                </a:extLst>
              </p:cNvPr>
              <p:cNvSpPr txBox="1"/>
              <p:nvPr/>
            </p:nvSpPr>
            <p:spPr>
              <a:xfrm>
                <a:off x="4686830" y="3495770"/>
                <a:ext cx="17599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0" dirty="0"/>
                  <a:t> </a:t>
                </a:r>
                <a14:m>
                  <m:oMath xmlns:m="http://schemas.openxmlformats.org/officeDocument/2006/math">
                    <m:d>
                      <m:dPr>
                        <m:endChr m:val="⟩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⟩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e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)|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64306075-44C9-4C15-AC12-2B0BCC7828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6830" y="3495770"/>
                <a:ext cx="1759905" cy="369332"/>
              </a:xfrm>
              <a:prstGeom prst="rect">
                <a:avLst/>
              </a:prstGeom>
              <a:blipFill>
                <a:blip r:embed="rId10"/>
                <a:stretch>
                  <a:fillRect r="-346"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F04A36F9-45DC-4984-A0EC-0B76B2086438}"/>
                  </a:ext>
                </a:extLst>
              </p:cNvPr>
              <p:cNvSpPr txBox="1"/>
              <p:nvPr/>
            </p:nvSpPr>
            <p:spPr>
              <a:xfrm>
                <a:off x="4750773" y="4191832"/>
                <a:ext cx="277511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⟩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d>
                        <m:dPr>
                          <m:begChr m:val="|"/>
                          <m:endChr m:val="⟩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|"/>
                          <m:endChr m:val="⟩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⟩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F04A36F9-45DC-4984-A0EC-0B76B20864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0773" y="4191832"/>
                <a:ext cx="2775119" cy="369332"/>
              </a:xfrm>
              <a:prstGeom prst="rect">
                <a:avLst/>
              </a:prstGeom>
              <a:blipFill>
                <a:blip r:embed="rId11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AF95765F-4F37-43AD-961E-C065A22DE294}"/>
                  </a:ext>
                </a:extLst>
              </p:cNvPr>
              <p:cNvSpPr txBox="1"/>
              <p:nvPr/>
            </p:nvSpPr>
            <p:spPr>
              <a:xfrm>
                <a:off x="4796505" y="4969408"/>
                <a:ext cx="543276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⊕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⊕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⊕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AF95765F-4F37-43AD-961E-C065A22DE2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6505" y="4969408"/>
                <a:ext cx="5432769" cy="369332"/>
              </a:xfrm>
              <a:prstGeom prst="rect">
                <a:avLst/>
              </a:prstGeom>
              <a:blipFill>
                <a:blip r:embed="rId12"/>
                <a:stretch>
                  <a:fillRect l="-337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4" name="Group 33">
            <a:extLst>
              <a:ext uri="{FF2B5EF4-FFF2-40B4-BE49-F238E27FC236}">
                <a16:creationId xmlns:a16="http://schemas.microsoft.com/office/drawing/2014/main" id="{88B9C736-42DE-4DB2-9C9C-8C7B7F9C6FF7}"/>
              </a:ext>
            </a:extLst>
          </p:cNvPr>
          <p:cNvGrpSpPr/>
          <p:nvPr/>
        </p:nvGrpSpPr>
        <p:grpSpPr>
          <a:xfrm>
            <a:off x="7920329" y="3113882"/>
            <a:ext cx="3231719" cy="1670554"/>
            <a:chOff x="7920329" y="3113882"/>
            <a:chExt cx="3231719" cy="167055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58EBC7DF-5743-4AAA-A6DD-8C91A82215CA}"/>
                    </a:ext>
                  </a:extLst>
                </p:cNvPr>
                <p:cNvSpPr txBox="1"/>
                <p:nvPr/>
              </p:nvSpPr>
              <p:spPr>
                <a:xfrm>
                  <a:off x="7920329" y="3113882"/>
                  <a:ext cx="3231719" cy="923330"/>
                </a:xfrm>
                <a:prstGeom prst="rect">
                  <a:avLst/>
                </a:prstGeom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If you only have classical</a:t>
                  </a:r>
                </a:p>
                <a:p>
                  <a:r>
                    <a:rPr lang="en-US" dirty="0"/>
                    <a:t>access to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𝐻</m:t>
                      </m:r>
                    </m:oMath>
                  </a14:m>
                  <a:r>
                    <a:rPr lang="en-US" dirty="0"/>
                    <a:t>, this bit is hard</a:t>
                  </a:r>
                </a:p>
                <a:p>
                  <a:r>
                    <a:rPr lang="en-US" dirty="0"/>
                    <a:t>unless you query both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a14:m>
                  <a:r>
                    <a:rPr lang="en-US" dirty="0"/>
                    <a:t> and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58EBC7DF-5743-4AAA-A6DD-8C91A82215C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20329" y="3113882"/>
                  <a:ext cx="3231719" cy="923330"/>
                </a:xfrm>
                <a:prstGeom prst="rect">
                  <a:avLst/>
                </a:prstGeom>
                <a:blipFill>
                  <a:blip r:embed="rId13"/>
                  <a:stretch>
                    <a:fillRect l="-1316" t="-3268" b="-9150"/>
                  </a:stretch>
                </a:blipFill>
                <a:ln>
                  <a:solidFill>
                    <a:srgbClr val="C0000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D46D4A32-F753-4C04-B4BD-8893FDC4625D}"/>
                </a:ext>
              </a:extLst>
            </p:cNvPr>
            <p:cNvCxnSpPr>
              <a:cxnSpLocks/>
              <a:stCxn id="30" idx="2"/>
            </p:cNvCxnSpPr>
            <p:nvPr/>
          </p:nvCxnSpPr>
          <p:spPr>
            <a:xfrm flipH="1">
              <a:off x="9180946" y="4037212"/>
              <a:ext cx="355243" cy="747224"/>
            </a:xfrm>
            <a:prstGeom prst="straightConnector1">
              <a:avLst/>
            </a:prstGeom>
            <a:ln w="190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23F95F1A-EAE7-49EE-ADBB-221CCBA0988C}"/>
              </a:ext>
            </a:extLst>
          </p:cNvPr>
          <p:cNvGrpSpPr/>
          <p:nvPr/>
        </p:nvGrpSpPr>
        <p:grpSpPr>
          <a:xfrm>
            <a:off x="8783929" y="5420267"/>
            <a:ext cx="3276603" cy="1274002"/>
            <a:chOff x="8456038" y="2815667"/>
            <a:chExt cx="3276603" cy="127400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879AFE48-998B-4EC2-BC3F-68E35DA11461}"/>
                    </a:ext>
                  </a:extLst>
                </p:cNvPr>
                <p:cNvSpPr txBox="1"/>
                <p:nvPr/>
              </p:nvSpPr>
              <p:spPr>
                <a:xfrm>
                  <a:off x="8456038" y="3166339"/>
                  <a:ext cx="3276603" cy="923330"/>
                </a:xfrm>
                <a:prstGeom prst="rect">
                  <a:avLst/>
                </a:prstGeom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If you did query both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a14:m>
                  <a:r>
                    <a:rPr lang="en-US" dirty="0"/>
                    <a:t> and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a14:m>
                  <a:r>
                    <a:rPr lang="en-US" dirty="0"/>
                    <a:t>…</a:t>
                  </a:r>
                </a:p>
                <a:p>
                  <a:r>
                    <a:rPr lang="en-US" dirty="0"/>
                    <a:t>… then you broke claw-freeness!</a:t>
                  </a:r>
                </a:p>
                <a:p>
                  <a:r>
                    <a:rPr lang="en-US" dirty="0"/>
                    <a:t>(Remember you sent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a14:m>
                  <a:r>
                    <a:rPr lang="en-US" dirty="0"/>
                    <a:t> earlier.)</a:t>
                  </a:r>
                </a:p>
              </p:txBody>
            </p:sp>
          </mc:Choice>
          <mc:Fallback xmlns="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879AFE48-998B-4EC2-BC3F-68E35DA1146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56038" y="3166339"/>
                  <a:ext cx="3276603" cy="923330"/>
                </a:xfrm>
                <a:prstGeom prst="rect">
                  <a:avLst/>
                </a:prstGeom>
                <a:blipFill>
                  <a:blip r:embed="rId14"/>
                  <a:stretch>
                    <a:fillRect l="-1484" t="-3268" r="-371" b="-9150"/>
                  </a:stretch>
                </a:blipFill>
                <a:ln>
                  <a:solidFill>
                    <a:srgbClr val="C0000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DDF3D8EE-8591-4833-9766-AFE1ACB2D89F}"/>
                </a:ext>
              </a:extLst>
            </p:cNvPr>
            <p:cNvCxnSpPr>
              <a:cxnSpLocks/>
              <a:stCxn id="36" idx="0"/>
            </p:cNvCxnSpPr>
            <p:nvPr/>
          </p:nvCxnSpPr>
          <p:spPr>
            <a:xfrm flipH="1" flipV="1">
              <a:off x="9051636" y="2815667"/>
              <a:ext cx="1042704" cy="350672"/>
            </a:xfrm>
            <a:prstGeom prst="straightConnector1">
              <a:avLst/>
            </a:prstGeom>
            <a:ln w="190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4045048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725"/>
    </mc:Choice>
    <mc:Fallback xmlns="">
      <p:transition spd="slow" advTm="5072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5" grpId="0"/>
      <p:bldP spid="27" grpId="0"/>
      <p:bldP spid="2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B6AA329-925F-46DB-BB05-CC61C2649B0E}"/>
              </a:ext>
            </a:extLst>
          </p:cNvPr>
          <p:cNvSpPr/>
          <p:nvPr/>
        </p:nvSpPr>
        <p:spPr>
          <a:xfrm>
            <a:off x="186267" y="186267"/>
            <a:ext cx="11777133" cy="75353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46BE7C-DF0B-44E6-ABD2-C0A281E1B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933" y="254000"/>
            <a:ext cx="11734800" cy="685800"/>
          </a:xfrm>
        </p:spPr>
        <p:txBody>
          <a:bodyPr>
            <a:normAutofit/>
          </a:bodyPr>
          <a:lstStyle/>
          <a:p>
            <a:r>
              <a:rPr lang="en-US" sz="32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  <a:cs typeface="Aharoni" panose="020B0604020202020204" pitchFamily="2" charset="-79"/>
              </a:rPr>
              <a:t>Difference between ROM and QROM?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6CDB6D74-4156-4F33-83C6-CE01D316E50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97933" y="1253067"/>
                <a:ext cx="11734800" cy="535093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1800" b="1" dirty="0">
                    <a:latin typeface="Avenir Next LT Pro" panose="020B0504020202020204" pitchFamily="34" charset="0"/>
                  </a:rPr>
                  <a:t>ROM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latin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US" sz="1800" b="1" dirty="0">
                    <a:latin typeface="Avenir Next LT Pro" panose="020B0504020202020204" pitchFamily="34" charset="0"/>
                  </a:rPr>
                  <a:t> QROM! </a:t>
                </a:r>
                <a:r>
                  <a:rPr lang="en-US" sz="1800" dirty="0">
                    <a:latin typeface="Avenir Next LT Pro" panose="020B0504020202020204" pitchFamily="34" charset="0"/>
                  </a:rPr>
                  <a:t>[YZ ‘20, BKVV ’20]</a:t>
                </a:r>
              </a:p>
              <a:p>
                <a:pPr marL="0" indent="0">
                  <a:buNone/>
                </a:pPr>
                <a:endParaRPr lang="en-US" sz="1800" b="1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1800" dirty="0">
                    <a:latin typeface="Avenir Next LT Pro" panose="020B0504020202020204" pitchFamily="34" charset="0"/>
                  </a:rPr>
                  <a:t>Upgraded idea [BKVV ‘20]: devise a </a:t>
                </a:r>
                <a:r>
                  <a:rPr lang="en-US" sz="1800" b="1" dirty="0">
                    <a:latin typeface="Avenir Next LT Pro" panose="020B0504020202020204" pitchFamily="34" charset="0"/>
                  </a:rPr>
                  <a:t>non-interactive </a:t>
                </a:r>
                <a:r>
                  <a:rPr lang="en-US" sz="1800" dirty="0">
                    <a:latin typeface="Avenir Next LT Pro" panose="020B0504020202020204" pitchFamily="34" charset="0"/>
                  </a:rPr>
                  <a:t>“crypto test” that only a QC can pass…</a:t>
                </a:r>
              </a:p>
              <a:p>
                <a:pPr marL="0" indent="0">
                  <a:buNone/>
                </a:pPr>
                <a:r>
                  <a:rPr lang="en-US" sz="1800" dirty="0">
                    <a:latin typeface="Avenir Next LT Pro" panose="020B0504020202020204" pitchFamily="34" charset="0"/>
                  </a:rPr>
                  <a:t>… using a hash function modeled as a random oracle.</a:t>
                </a: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1800" dirty="0">
                    <a:latin typeface="Avenir Next LT Pro" panose="020B0504020202020204" pitchFamily="34" charset="0"/>
                  </a:rPr>
                  <a:t>[YZ’20]: </a:t>
                </a:r>
                <a:r>
                  <a:rPr lang="en-US" sz="1800" u="sng" dirty="0">
                    <a:latin typeface="Avenir Next LT Pro" panose="020B0504020202020204" pitchFamily="34" charset="0"/>
                  </a:rPr>
                  <a:t>“this is not just a proof of quantum computation: it’s a proof of </a:t>
                </a:r>
                <a:r>
                  <a:rPr lang="en-US" sz="1800" i="1" u="sng" dirty="0">
                    <a:latin typeface="Avenir Next LT Pro" panose="020B0504020202020204" pitchFamily="34" charset="0"/>
                  </a:rPr>
                  <a:t>quantum access</a:t>
                </a:r>
                <a:r>
                  <a:rPr lang="en-US" sz="1800" u="sng" dirty="0">
                    <a:latin typeface="Avenir Next LT Pro" panose="020B0504020202020204" pitchFamily="34" charset="0"/>
                  </a:rPr>
                  <a:t> to the random oracle!”</a:t>
                </a:r>
              </a:p>
              <a:p>
                <a:pPr marL="0" indent="0">
                  <a:buNone/>
                </a:pPr>
                <a:endParaRPr lang="en-US" sz="1800" u="sng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1800" b="1" dirty="0">
                    <a:latin typeface="Avenir Next LT Pro" panose="020B0504020202020204" pitchFamily="34" charset="0"/>
                  </a:rPr>
                  <a:t>From here, it’s easy:</a:t>
                </a:r>
                <a:endParaRPr lang="en-US" sz="1800" dirty="0">
                  <a:latin typeface="Avenir Next LT Pro" panose="020B0504020202020204" pitchFamily="34" charset="0"/>
                </a:endParaRPr>
              </a:p>
              <a:p>
                <a:r>
                  <a:rPr lang="en-US" sz="1800" dirty="0">
                    <a:latin typeface="Avenir Next LT Pro" panose="020B0504020202020204" pitchFamily="34" charset="0"/>
                  </a:rPr>
                  <a:t>take a QROM-secure signature scheme;</a:t>
                </a:r>
              </a:p>
              <a:p>
                <a:r>
                  <a:rPr lang="en-US" sz="1800" dirty="0">
                    <a:latin typeface="Avenir Next LT Pro" panose="020B0504020202020204" pitchFamily="34" charset="0"/>
                  </a:rPr>
                  <a:t>tweak it so that: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sz="1800" dirty="0">
                    <a:latin typeface="Avenir Next LT Pro" panose="020B0504020202020204" pitchFamily="34" charset="0"/>
                  </a:rPr>
                  <a:t>Public key includes a CTQ challenge;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sz="1800" dirty="0">
                    <a:latin typeface="Avenir Next LT Pro" panose="020B0504020202020204" pitchFamily="34" charset="0"/>
                  </a:rPr>
                  <a:t>If valid CTQ response is submitted to </a:t>
                </a:r>
                <a:r>
                  <a:rPr lang="en-US" sz="1800" b="1" dirty="0">
                    <a:latin typeface="Bahnschrift Light" panose="020B0502040204020203" pitchFamily="34" charset="0"/>
                  </a:rPr>
                  <a:t>Sign</a:t>
                </a:r>
                <a:r>
                  <a:rPr lang="en-US" sz="1800" dirty="0">
                    <a:latin typeface="Avenir Next LT Pro" panose="020B0504020202020204" pitchFamily="34" charset="0"/>
                  </a:rPr>
                  <a:t> oracle, output secret key of sig scheme.</a:t>
                </a:r>
              </a:p>
              <a:p>
                <a:pPr marL="0" indent="0">
                  <a:buNone/>
                </a:pPr>
                <a:r>
                  <a:rPr lang="en-US" sz="1800" dirty="0">
                    <a:latin typeface="Avenir Next LT Pro" panose="020B0504020202020204" pitchFamily="34" charset="0"/>
                  </a:rPr>
                  <a:t>Result: ROM-secure signature which is insecure in the QROM!</a:t>
                </a:r>
              </a:p>
              <a:p>
                <a:pPr marL="0" indent="0">
                  <a:buNone/>
                </a:pPr>
                <a:endParaRPr lang="en-US" sz="1800" b="1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1800" b="1" dirty="0">
                  <a:latin typeface="Avenir Next LT Pro" panose="020B0504020202020204" pitchFamily="34" charset="0"/>
                </a:endParaRPr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6CDB6D74-4156-4F33-83C6-CE01D316E50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7933" y="1253067"/>
                <a:ext cx="11734800" cy="5350933"/>
              </a:xfrm>
              <a:blipFill>
                <a:blip r:embed="rId4"/>
                <a:stretch>
                  <a:fillRect l="-468" t="-1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644488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725"/>
    </mc:Choice>
    <mc:Fallback xmlns="">
      <p:transition spd="slow" advTm="50725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B6AA329-925F-46DB-BB05-CC61C2649B0E}"/>
              </a:ext>
            </a:extLst>
          </p:cNvPr>
          <p:cNvSpPr/>
          <p:nvPr/>
        </p:nvSpPr>
        <p:spPr>
          <a:xfrm>
            <a:off x="186267" y="186267"/>
            <a:ext cx="11777133" cy="75353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46BE7C-DF0B-44E6-ABD2-C0A281E1B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933" y="254000"/>
            <a:ext cx="11734800" cy="685800"/>
          </a:xfrm>
        </p:spPr>
        <p:txBody>
          <a:bodyPr>
            <a:normAutofit/>
          </a:bodyPr>
          <a:lstStyle/>
          <a:p>
            <a:r>
              <a:rPr lang="en-US" sz="32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  <a:cs typeface="Aharoni" panose="020B0604020202020204" pitchFamily="2" charset="-79"/>
              </a:rPr>
              <a:t>So…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DB6D74-4156-4F33-83C6-CE01D316E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7933" y="1253067"/>
            <a:ext cx="11734800" cy="53509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>
                <a:latin typeface="Avenir Next LT Pro" panose="020B0504020202020204" pitchFamily="34" charset="0"/>
              </a:rPr>
              <a:t>Should we worry? I don’t think so.</a:t>
            </a:r>
          </a:p>
          <a:p>
            <a:pPr marL="0" indent="0">
              <a:buNone/>
            </a:pPr>
            <a:endParaRPr lang="en-US" sz="1800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r>
              <a:rPr lang="en-US" sz="1800" dirty="0">
                <a:latin typeface="Avenir Next LT Pro" panose="020B0504020202020204" pitchFamily="34" charset="0"/>
              </a:rPr>
              <a:t>For all the concrete cases of QROM security we care about…</a:t>
            </a:r>
          </a:p>
          <a:p>
            <a:pPr marL="0" indent="0">
              <a:buNone/>
            </a:pPr>
            <a:r>
              <a:rPr lang="en-US" sz="1800" dirty="0">
                <a:latin typeface="Avenir Next LT Pro" panose="020B0504020202020204" pitchFamily="34" charset="0"/>
              </a:rPr>
              <a:t>… we have proofs.</a:t>
            </a:r>
          </a:p>
          <a:p>
            <a:pPr marL="0" indent="0">
              <a:buNone/>
            </a:pPr>
            <a:endParaRPr lang="en-US" sz="1800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r>
              <a:rPr lang="en-US" sz="1800" dirty="0">
                <a:latin typeface="Avenir Next LT Pro" panose="020B0504020202020204" pitchFamily="34" charset="0"/>
              </a:rPr>
              <a:t>The counterexample is pretty artificial.</a:t>
            </a:r>
          </a:p>
          <a:p>
            <a:pPr marL="0" indent="0">
              <a:buNone/>
            </a:pPr>
            <a:r>
              <a:rPr lang="en-US" sz="1800" dirty="0">
                <a:latin typeface="Avenir Next LT Pro" panose="020B0504020202020204" pitchFamily="34" charset="0"/>
              </a:rPr>
              <a:t>We still don’t know of any examples “in the wild” where QROM is an issue.</a:t>
            </a:r>
          </a:p>
          <a:p>
            <a:pPr marL="0" indent="0">
              <a:buNone/>
            </a:pPr>
            <a:endParaRPr lang="en-US" sz="1800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endParaRPr lang="en-US" sz="1800" b="1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r>
              <a:rPr lang="en-US" sz="1800" dirty="0">
                <a:latin typeface="Avenir Next LT Pro" panose="020B0504020202020204" pitchFamily="34" charset="0"/>
              </a:rPr>
              <a:t>Also, why not:</a:t>
            </a:r>
          </a:p>
          <a:p>
            <a:pPr marL="0" indent="0">
              <a:buNone/>
            </a:pPr>
            <a:endParaRPr lang="en-US" sz="1800" dirty="0">
              <a:latin typeface="Avenir Next LT Pro" panose="020B0504020202020204" pitchFamily="34" charset="0"/>
            </a:endParaRPr>
          </a:p>
          <a:p>
            <a:pPr marL="0" indent="0" algn="ctr">
              <a:buNone/>
            </a:pPr>
            <a:r>
              <a:rPr lang="en-US" sz="1800" b="1" dirty="0">
                <a:latin typeface="Avenir Next LT Pro" panose="020B0504020202020204" pitchFamily="34" charset="0"/>
              </a:rPr>
              <a:t>Updated conjecture: </a:t>
            </a:r>
            <a:r>
              <a:rPr lang="en-US" sz="1800" dirty="0">
                <a:latin typeface="Avenir Next LT Pro" panose="020B0504020202020204" pitchFamily="34" charset="0"/>
              </a:rPr>
              <a:t>for information-theoretic security, ROM=QROM.</a:t>
            </a:r>
          </a:p>
          <a:p>
            <a:pPr marL="0" indent="0">
              <a:buNone/>
            </a:pPr>
            <a:endParaRPr lang="en-US" sz="1800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endParaRPr lang="en-US" sz="1800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endParaRPr lang="en-US" sz="1800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endParaRPr lang="en-US" sz="1800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endParaRPr lang="en-US" sz="1800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endParaRPr lang="en-US" sz="1800" dirty="0">
              <a:latin typeface="Avenir Next LT Pro" panose="020B05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02090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725"/>
    </mc:Choice>
    <mc:Fallback xmlns="">
      <p:transition spd="slow" advTm="5072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B6AA329-925F-46DB-BB05-CC61C2649B0E}"/>
              </a:ext>
            </a:extLst>
          </p:cNvPr>
          <p:cNvSpPr/>
          <p:nvPr/>
        </p:nvSpPr>
        <p:spPr>
          <a:xfrm>
            <a:off x="186267" y="186267"/>
            <a:ext cx="11777133" cy="75353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46BE7C-DF0B-44E6-ABD2-C0A281E1B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933" y="254000"/>
            <a:ext cx="11734800" cy="685800"/>
          </a:xfrm>
        </p:spPr>
        <p:txBody>
          <a:bodyPr>
            <a:normAutofit/>
          </a:bodyPr>
          <a:lstStyle/>
          <a:p>
            <a:r>
              <a:rPr lang="en-US" sz="32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  <a:cs typeface="Aharoni" panose="020B0604020202020204" pitchFamily="2" charset="-79"/>
              </a:rPr>
              <a:t>Other interesting happenings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6CDB6D74-4156-4F33-83C6-CE01D316E50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97933" y="1253067"/>
                <a:ext cx="11734800" cy="535093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1800" b="1" dirty="0">
                    <a:latin typeface="Avenir Next LT Pro" panose="020B0504020202020204" pitchFamily="34" charset="0"/>
                  </a:rPr>
                  <a:t>Fiat-Shamir without (Q)ROM!</a:t>
                </a:r>
              </a:p>
              <a:p>
                <a:pPr marL="0" indent="0">
                  <a:buNone/>
                </a:pPr>
                <a:r>
                  <a:rPr lang="en-US" sz="1800" dirty="0">
                    <a:latin typeface="Avenir Next LT Pro" panose="020B0504020202020204" pitchFamily="34" charset="0"/>
                  </a:rPr>
                  <a:t>[…, Canetti et al. ‘19, </a:t>
                </a:r>
                <a:r>
                  <a:rPr lang="en-US" sz="1800" dirty="0" err="1">
                    <a:latin typeface="Avenir Next LT Pro" panose="020B0504020202020204" pitchFamily="34" charset="0"/>
                  </a:rPr>
                  <a:t>Peikert-Shiehan</a:t>
                </a:r>
                <a:r>
                  <a:rPr lang="en-US" sz="1800" dirty="0">
                    <a:latin typeface="Avenir Next LT Pro" panose="020B0504020202020204" pitchFamily="34" charset="0"/>
                  </a:rPr>
                  <a:t> ‘20]</a:t>
                </a:r>
              </a:p>
              <a:p>
                <a:pPr marL="0" indent="0">
                  <a:buNone/>
                </a:pPr>
                <a:r>
                  <a:rPr lang="en-US" sz="1800" dirty="0">
                    <a:latin typeface="Avenir Next LT Pro" panose="020B0504020202020204" pitchFamily="34" charset="0"/>
                  </a:rPr>
                  <a:t>For some ZK proofs, a series of recent results show that…</a:t>
                </a:r>
              </a:p>
              <a:p>
                <a:pPr marL="0" indent="0">
                  <a:buNone/>
                </a:pPr>
                <a:r>
                  <a:rPr lang="en-US" sz="1800" dirty="0">
                    <a:latin typeface="Avenir Next LT Pro" panose="020B0504020202020204" pitchFamily="34" charset="0"/>
                  </a:rPr>
                  <a:t>… one can instantiate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 with an explicit family of hash functions (based on LWE)…</a:t>
                </a:r>
              </a:p>
              <a:p>
                <a:pPr marL="0" indent="0">
                  <a:buNone/>
                </a:pPr>
                <a:r>
                  <a:rPr lang="en-US" sz="1800" dirty="0">
                    <a:latin typeface="Avenir Next LT Pro" panose="020B0504020202020204" pitchFamily="34" charset="0"/>
                  </a:rPr>
                  <a:t>… and still prove security! </a:t>
                </a:r>
              </a:p>
              <a:p>
                <a:pPr marL="0" indent="0">
                  <a:buNone/>
                </a:pPr>
                <a:r>
                  <a:rPr lang="en-US" sz="1800" dirty="0">
                    <a:latin typeface="Avenir Next LT Pro" panose="020B0504020202020204" pitchFamily="34" charset="0"/>
                  </a:rPr>
                  <a:t>These are called </a:t>
                </a:r>
                <a:r>
                  <a:rPr lang="en-US" sz="1800" b="1" i="1" dirty="0">
                    <a:latin typeface="Avenir Next LT Pro" panose="020B0504020202020204" pitchFamily="34" charset="0"/>
                  </a:rPr>
                  <a:t>correlation-intractable </a:t>
                </a:r>
                <a:r>
                  <a:rPr lang="en-US" sz="1800" dirty="0">
                    <a:latin typeface="Avenir Next LT Pro" panose="020B0504020202020204" pitchFamily="34" charset="0"/>
                  </a:rPr>
                  <a:t>hash functions.</a:t>
                </a:r>
              </a:p>
              <a:p>
                <a:pPr marL="0" indent="0">
                  <a:buNone/>
                </a:pPr>
                <a:r>
                  <a:rPr lang="en-US" sz="1800" dirty="0">
                    <a:latin typeface="Avenir Next LT Pro" panose="020B0504020202020204" pitchFamily="34" charset="0"/>
                  </a:rPr>
                  <a:t>They are really expensive. So in practice we will still rely on regular hash functions, and hence (Q)ROM proofs.</a:t>
                </a: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1800" b="1" dirty="0">
                    <a:latin typeface="Avenir Next LT Pro" panose="020B0504020202020204" pitchFamily="34" charset="0"/>
                  </a:rPr>
                  <a:t>QROM Fiat-Shamir. </a:t>
                </a:r>
                <a:r>
                  <a:rPr lang="en-US" sz="1800" dirty="0">
                    <a:latin typeface="Avenir Next LT Pro" panose="020B0504020202020204" pitchFamily="34" charset="0"/>
                  </a:rPr>
                  <a:t>[DFM ‘20]</a:t>
                </a:r>
              </a:p>
              <a:p>
                <a:r>
                  <a:rPr lang="en-US" sz="1800" dirty="0">
                    <a:latin typeface="Avenir Next LT Pro" panose="020B0504020202020204" pitchFamily="34" charset="0"/>
                  </a:rPr>
                  <a:t>extend previous proof to multi-round FS, with multiplicative advantage loss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2⋅#</m:t>
                        </m:r>
                        <m:r>
                          <m:rPr>
                            <m:sty m:val="p"/>
                          </m:rPr>
                          <a:rPr lang="en-US" sz="1800" b="0" i="0" smtClean="0">
                            <a:latin typeface="Cambria Math" panose="02040503050406030204" pitchFamily="18" charset="0"/>
                          </a:rPr>
                          <m:t>rounds</m:t>
                        </m:r>
                      </m:sup>
                    </m:sSup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;</a:t>
                </a:r>
              </a:p>
              <a:p>
                <a:r>
                  <a:rPr lang="en-US" sz="1800" dirty="0">
                    <a:latin typeface="Avenir Next LT Pro" panose="020B0504020202020204" pitchFamily="34" charset="0"/>
                  </a:rPr>
                  <a:t>so now also applies to MQDSS;</a:t>
                </a:r>
              </a:p>
              <a:p>
                <a:r>
                  <a:rPr lang="en-US" sz="1800" dirty="0">
                    <a:latin typeface="Avenir Next LT Pro" panose="020B0504020202020204" pitchFamily="34" charset="0"/>
                  </a:rPr>
                  <a:t>show that this loss is optimal;</a:t>
                </a:r>
              </a:p>
              <a:p>
                <a:r>
                  <a:rPr lang="en-US" sz="1800" dirty="0">
                    <a:latin typeface="Avenir Next LT Pro" panose="020B0504020202020204" pitchFamily="34" charset="0"/>
                  </a:rPr>
                  <a:t>in particular, the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 loss in one-round FS relevant to us is optimal.</a:t>
                </a: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6CDB6D74-4156-4F33-83C6-CE01D316E50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7933" y="1253067"/>
                <a:ext cx="11734800" cy="5350933"/>
              </a:xfrm>
              <a:blipFill>
                <a:blip r:embed="rId4"/>
                <a:stretch>
                  <a:fillRect l="-416" t="-1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213243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725"/>
    </mc:Choice>
    <mc:Fallback xmlns="">
      <p:transition spd="slow" advTm="5072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B6AA329-925F-46DB-BB05-CC61C2649B0E}"/>
              </a:ext>
            </a:extLst>
          </p:cNvPr>
          <p:cNvSpPr/>
          <p:nvPr/>
        </p:nvSpPr>
        <p:spPr>
          <a:xfrm>
            <a:off x="186267" y="186267"/>
            <a:ext cx="11777133" cy="75353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46BE7C-DF0B-44E6-ABD2-C0A281E1B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933" y="254000"/>
            <a:ext cx="11734800" cy="685800"/>
          </a:xfrm>
        </p:spPr>
        <p:txBody>
          <a:bodyPr>
            <a:normAutofit/>
          </a:bodyPr>
          <a:lstStyle/>
          <a:p>
            <a:r>
              <a:rPr lang="en-US" sz="32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  <a:cs typeface="Aharoni" panose="020B0604020202020204" pitchFamily="2" charset="-79"/>
              </a:rPr>
              <a:t>Random oracle model: my POV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6CDB6D74-4156-4F33-83C6-CE01D316E50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97933" y="1253067"/>
                <a:ext cx="11734800" cy="535093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1800" b="1" dirty="0">
                    <a:latin typeface="Avenir Next LT Pro" panose="020B0504020202020204" pitchFamily="34" charset="0"/>
                  </a:rPr>
                  <a:t>So get a better formalism…</a:t>
                </a:r>
              </a:p>
              <a:p>
                <a:pPr marL="0" indent="0">
                  <a:buNone/>
                </a:pPr>
                <a:r>
                  <a:rPr lang="en-US" sz="1800" dirty="0">
                    <a:latin typeface="Avenir Next LT Pro" panose="020B0504020202020204" pitchFamily="34" charset="0"/>
                  </a:rPr>
                  <a:t>well, this seems easier said than done.</a:t>
                </a: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1800" b="1" dirty="0">
                    <a:latin typeface="Avenir Next LT Pro" panose="020B0504020202020204" pitchFamily="34" charset="0"/>
                  </a:rPr>
                  <a:t>So what do we do?</a:t>
                </a:r>
              </a:p>
              <a:p>
                <a:pPr marL="0" indent="0">
                  <a:buNone/>
                </a:pPr>
                <a:r>
                  <a:rPr lang="en-US" sz="1800" dirty="0">
                    <a:latin typeface="Avenir Next LT Pro" panose="020B0504020202020204" pitchFamily="34" charset="0"/>
                  </a:rPr>
                  <a:t>Key observation:</a:t>
                </a:r>
              </a:p>
              <a:p>
                <a:r>
                  <a:rPr lang="en-US" sz="1800" dirty="0">
                    <a:latin typeface="Avenir Next LT Pro" panose="020B0504020202020204" pitchFamily="34" charset="0"/>
                  </a:rPr>
                  <a:t>in practice, even though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 is a fixed object known to all…</a:t>
                </a:r>
              </a:p>
              <a:p>
                <a:r>
                  <a:rPr lang="en-US" sz="1800" dirty="0">
                    <a:latin typeface="Avenir Next LT Pro" panose="020B0504020202020204" pitchFamily="34" charset="0"/>
                  </a:rPr>
                  <a:t>… all known strategies for “attacking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” do not actually rely on this!</a:t>
                </a:r>
              </a:p>
              <a:p>
                <a:r>
                  <a:rPr lang="en-US" sz="1800" dirty="0">
                    <a:latin typeface="Avenir Next LT Pro" panose="020B0504020202020204" pitchFamily="34" charset="0"/>
                  </a:rPr>
                  <a:t>instead, they look like:</a:t>
                </a:r>
              </a:p>
              <a:p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1800" dirty="0">
                    <a:latin typeface="Avenir Next LT Pro" panose="020B0504020202020204" pitchFamily="34" charset="0"/>
                  </a:rPr>
                  <a:t>In particular, these strategies would work equally well if…</a:t>
                </a:r>
              </a:p>
              <a:p>
                <a:r>
                  <a:rPr lang="en-US" sz="1800" dirty="0">
                    <a:latin typeface="Avenir Next LT Pro" panose="020B0504020202020204" pitchFamily="34" charset="0"/>
                  </a:rPr>
                  <a:t>…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 was accessible only via input-output</a:t>
                </a:r>
              </a:p>
              <a:p>
                <a:r>
                  <a:rPr lang="en-US" sz="1800" dirty="0">
                    <a:latin typeface="Avenir Next LT Pro" panose="020B0504020202020204" pitchFamily="34" charset="0"/>
                  </a:rPr>
                  <a:t>… and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 was uniformly random for all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!</a:t>
                </a:r>
              </a:p>
              <a:p>
                <a:endParaRPr lang="en-US" sz="1800" dirty="0">
                  <a:latin typeface="Avenir Next LT Pro" panose="020B0504020202020204" pitchFamily="34" charset="0"/>
                </a:endParaRPr>
              </a:p>
              <a:p>
                <a:endParaRPr lang="en-US" sz="1800" dirty="0">
                  <a:latin typeface="Avenir Next LT Pro" panose="020B0504020202020204" pitchFamily="34" charset="0"/>
                </a:endParaRPr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6CDB6D74-4156-4F33-83C6-CE01D316E50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7933" y="1253067"/>
                <a:ext cx="11734800" cy="5350933"/>
              </a:xfrm>
              <a:blipFill>
                <a:blip r:embed="rId4"/>
                <a:stretch>
                  <a:fillRect l="-416" t="-1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F21DBC6-3D91-481B-81E5-CA87299A4CA0}"/>
                  </a:ext>
                </a:extLst>
              </p:cNvPr>
              <p:cNvSpPr txBox="1"/>
              <p:nvPr/>
            </p:nvSpPr>
            <p:spPr>
              <a:xfrm>
                <a:off x="1556328" y="4373417"/>
                <a:ext cx="8906605" cy="646331"/>
              </a:xfrm>
              <a:prstGeom prst="rect">
                <a:avLst/>
              </a:prstGeom>
              <a:ln>
                <a:solidFill>
                  <a:srgbClr val="7030A0"/>
                </a:solidFill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 marL="342900" indent="-342900">
                  <a:buFont typeface="+mj-lt"/>
                  <a:buAutoNum type="arabicPeriod"/>
                </a:pPr>
                <a:r>
                  <a:rPr lang="en-US" sz="1800" dirty="0">
                    <a:latin typeface="Bahnschrift Light" panose="020B0502040204020203" pitchFamily="34" charset="0"/>
                  </a:rPr>
                  <a:t>Plug something in, see what comes out, i.e., 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↦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dirty="0">
                    <a:latin typeface="Bahnschrift Light" panose="020B0502040204020203" pitchFamily="34" charset="0"/>
                  </a:rPr>
                  <a:t>;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sz="1800" dirty="0">
                    <a:latin typeface="Bahnschrift Light" panose="020B0502040204020203" pitchFamily="34" charset="0"/>
                  </a:rPr>
                  <a:t>Do (1) repeatedly until something interesting happens (collision, inversion, etc.);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F21DBC6-3D91-481B-81E5-CA87299A4C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6328" y="4373417"/>
                <a:ext cx="8906605" cy="6463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rgbClr val="7030A0"/>
                </a:solidFill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314356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725"/>
    </mc:Choice>
    <mc:Fallback xmlns="">
      <p:transition spd="slow" advTm="5072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B6AA329-925F-46DB-BB05-CC61C2649B0E}"/>
              </a:ext>
            </a:extLst>
          </p:cNvPr>
          <p:cNvSpPr/>
          <p:nvPr/>
        </p:nvSpPr>
        <p:spPr>
          <a:xfrm>
            <a:off x="186267" y="186267"/>
            <a:ext cx="11777133" cy="75353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46BE7C-DF0B-44E6-ABD2-C0A281E1B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933" y="254000"/>
            <a:ext cx="11734800" cy="685800"/>
          </a:xfrm>
        </p:spPr>
        <p:txBody>
          <a:bodyPr>
            <a:normAutofit/>
          </a:bodyPr>
          <a:lstStyle/>
          <a:p>
            <a:r>
              <a:rPr lang="en-US" sz="32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  <a:cs typeface="Aharoni" panose="020B0604020202020204" pitchFamily="2" charset="-79"/>
              </a:rPr>
              <a:t>Random oracle model: my POV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6CDB6D74-4156-4F33-83C6-CE01D316E50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97933" y="1253067"/>
                <a:ext cx="11734800" cy="535093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1800" b="1" dirty="0">
                    <a:latin typeface="Avenir Next LT Pro" panose="020B0504020202020204" pitchFamily="34" charset="0"/>
                  </a:rPr>
                  <a:t>So let’s just assume that’s what it is!</a:t>
                </a:r>
              </a:p>
              <a:p>
                <a:pPr marL="0" indent="0">
                  <a:buNone/>
                </a:pPr>
                <a:r>
                  <a:rPr lang="en-US" sz="1800" dirty="0">
                    <a:latin typeface="Avenir Next LT Pro" panose="020B0504020202020204" pitchFamily="34" charset="0"/>
                  </a:rPr>
                  <a:t>The Random Oracle Model (ROM):</a:t>
                </a: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1800" dirty="0">
                    <a:latin typeface="Avenir Next LT Pro" panose="020B0504020202020204" pitchFamily="34" charset="0"/>
                  </a:rPr>
                  <a:t>The hash function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 in the cryptosystem is modeled like this:</a:t>
                </a:r>
              </a:p>
              <a:p>
                <a:r>
                  <a:rPr lang="en-US" sz="1800" dirty="0">
                    <a:latin typeface="Avenir Next LT Pro" panose="020B0504020202020204" pitchFamily="34" charset="0"/>
                  </a:rPr>
                  <a:t>At the start of the world,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 :</m:t>
                    </m:r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↦</m:t>
                    </m:r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 is sampled uniformly at random;</a:t>
                </a:r>
              </a:p>
              <a:p>
                <a:r>
                  <a:rPr lang="en-US" sz="1800" dirty="0">
                    <a:latin typeface="Avenir Next LT Pro" panose="020B0504020202020204" pitchFamily="34" charset="0"/>
                  </a:rPr>
                  <a:t>Everyone gets oracle access to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, i.e., a box like this:</a:t>
                </a:r>
              </a:p>
              <a:p>
                <a:endParaRPr lang="en-US" sz="1800" dirty="0">
                  <a:latin typeface="Avenir Next LT Pro" panose="020B0504020202020204" pitchFamily="34" charset="0"/>
                </a:endParaRPr>
              </a:p>
              <a:p>
                <a:endParaRPr lang="en-US" sz="1800" dirty="0">
                  <a:latin typeface="Avenir Next LT Pro" panose="020B0504020202020204" pitchFamily="34" charset="0"/>
                </a:endParaRPr>
              </a:p>
              <a:p>
                <a:endParaRPr lang="en-US" sz="1800" dirty="0">
                  <a:latin typeface="Avenir Next LT Pro" panose="020B0504020202020204" pitchFamily="34" charset="0"/>
                </a:endParaRPr>
              </a:p>
              <a:p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1800" dirty="0">
                    <a:latin typeface="Avenir Next LT Pro" panose="020B0504020202020204" pitchFamily="34" charset="0"/>
                  </a:rPr>
                  <a:t>Now can we prove security?</a:t>
                </a:r>
              </a:p>
              <a:p>
                <a:pPr marL="0" indent="0">
                  <a:buNone/>
                </a:pPr>
                <a:r>
                  <a:rPr lang="en-US" sz="1800" dirty="0">
                    <a:latin typeface="Avenir Next LT Pro" panose="020B0504020202020204" pitchFamily="34" charset="0"/>
                  </a:rPr>
                  <a:t>In many cases, yes!</a:t>
                </a:r>
              </a:p>
              <a:p>
                <a:pPr marL="0" indent="0">
                  <a:buNone/>
                </a:pPr>
                <a:r>
                  <a:rPr lang="en-US" sz="1800" b="1" dirty="0">
                    <a:latin typeface="Avenir Next LT Pro" panose="020B0504020202020204" pitchFamily="34" charset="0"/>
                  </a:rPr>
                  <a:t>What does this mean about </a:t>
                </a:r>
                <a:r>
                  <a:rPr lang="en-US" sz="1800" b="1" i="1" dirty="0">
                    <a:latin typeface="Avenir Next LT Pro" panose="020B0504020202020204" pitchFamily="34" charset="0"/>
                  </a:rPr>
                  <a:t>real security?</a:t>
                </a:r>
                <a:endParaRPr lang="en-US" sz="1800" b="1" dirty="0">
                  <a:latin typeface="Avenir Next LT Pro" panose="020B0504020202020204" pitchFamily="34" charset="0"/>
                </a:endParaRPr>
              </a:p>
              <a:p>
                <a:endParaRPr lang="en-US" sz="1800" dirty="0">
                  <a:latin typeface="Avenir Next LT Pro" panose="020B0504020202020204" pitchFamily="34" charset="0"/>
                </a:endParaRPr>
              </a:p>
              <a:p>
                <a:endParaRPr lang="en-US" sz="1800" dirty="0">
                  <a:latin typeface="Avenir Next LT Pro" panose="020B0504020202020204" pitchFamily="34" charset="0"/>
                </a:endParaRPr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6CDB6D74-4156-4F33-83C6-CE01D316E50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7933" y="1253067"/>
                <a:ext cx="11734800" cy="5350933"/>
              </a:xfrm>
              <a:blipFill>
                <a:blip r:embed="rId4"/>
                <a:stretch>
                  <a:fillRect l="-416" t="-1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Group 14">
            <a:extLst>
              <a:ext uri="{FF2B5EF4-FFF2-40B4-BE49-F238E27FC236}">
                <a16:creationId xmlns:a16="http://schemas.microsoft.com/office/drawing/2014/main" id="{FC1CE581-D25C-4460-8674-3D5C4A790778}"/>
              </a:ext>
            </a:extLst>
          </p:cNvPr>
          <p:cNvGrpSpPr/>
          <p:nvPr/>
        </p:nvGrpSpPr>
        <p:grpSpPr>
          <a:xfrm>
            <a:off x="3321942" y="3648364"/>
            <a:ext cx="3828106" cy="914400"/>
            <a:chOff x="3321942" y="3648364"/>
            <a:chExt cx="3828106" cy="9144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3CD8A59E-925E-42A3-AE2D-A423D4A5C8F1}"/>
                    </a:ext>
                  </a:extLst>
                </p:cNvPr>
                <p:cNvSpPr/>
                <p:nvPr/>
              </p:nvSpPr>
              <p:spPr>
                <a:xfrm>
                  <a:off x="4595091" y="3648364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𝐻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3CD8A59E-925E-42A3-AE2D-A423D4A5C8F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95091" y="3648364"/>
                  <a:ext cx="914400" cy="91440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29791FB5-F136-4D5B-9FB4-05F354B4AACC}"/>
                </a:ext>
              </a:extLst>
            </p:cNvPr>
            <p:cNvCxnSpPr>
              <a:cxnSpLocks/>
            </p:cNvCxnSpPr>
            <p:nvPr/>
          </p:nvCxnSpPr>
          <p:spPr>
            <a:xfrm>
              <a:off x="3689928" y="4099406"/>
              <a:ext cx="905163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02DEAC31-CF81-410C-82E4-D287D0A715DF}"/>
                </a:ext>
              </a:extLst>
            </p:cNvPr>
            <p:cNvCxnSpPr>
              <a:cxnSpLocks/>
            </p:cNvCxnSpPr>
            <p:nvPr/>
          </p:nvCxnSpPr>
          <p:spPr>
            <a:xfrm>
              <a:off x="5509491" y="4099406"/>
              <a:ext cx="905163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7DE5BCF0-4951-4FD1-92F3-B40869547475}"/>
                    </a:ext>
                  </a:extLst>
                </p:cNvPr>
                <p:cNvSpPr txBox="1"/>
                <p:nvPr/>
              </p:nvSpPr>
              <p:spPr>
                <a:xfrm>
                  <a:off x="3321942" y="3914740"/>
                  <a:ext cx="36798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7DE5BCF0-4951-4FD1-92F3-B4086954747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21942" y="3914740"/>
                  <a:ext cx="367986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821E1F85-3B54-4231-85E2-0D791EC75B32}"/>
                    </a:ext>
                  </a:extLst>
                </p:cNvPr>
                <p:cNvSpPr txBox="1"/>
                <p:nvPr/>
              </p:nvSpPr>
              <p:spPr>
                <a:xfrm>
                  <a:off x="6414654" y="3928533"/>
                  <a:ext cx="73539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821E1F85-3B54-4231-85E2-0D791EC75B3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14654" y="3928533"/>
                  <a:ext cx="735394" cy="369332"/>
                </a:xfrm>
                <a:prstGeom prst="rect">
                  <a:avLst/>
                </a:prstGeom>
                <a:blipFill>
                  <a:blip r:embed="rId7"/>
                  <a:stretch>
                    <a:fillRect b="-131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7BF6482-3F8C-4B2D-8EA9-2E250B84A37A}"/>
              </a:ext>
            </a:extLst>
          </p:cNvPr>
          <p:cNvCxnSpPr>
            <a:cxnSpLocks/>
          </p:cNvCxnSpPr>
          <p:nvPr/>
        </p:nvCxnSpPr>
        <p:spPr>
          <a:xfrm>
            <a:off x="452582" y="2212109"/>
            <a:ext cx="1112058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9AA983A-3B8B-43A6-85E5-23F7E553F5E7}"/>
              </a:ext>
            </a:extLst>
          </p:cNvPr>
          <p:cNvCxnSpPr>
            <a:cxnSpLocks/>
          </p:cNvCxnSpPr>
          <p:nvPr/>
        </p:nvCxnSpPr>
        <p:spPr>
          <a:xfrm>
            <a:off x="452582" y="4752109"/>
            <a:ext cx="1112058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03416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725"/>
    </mc:Choice>
    <mc:Fallback xmlns="">
      <p:transition spd="slow" advTm="5072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B6AA329-925F-46DB-BB05-CC61C2649B0E}"/>
              </a:ext>
            </a:extLst>
          </p:cNvPr>
          <p:cNvSpPr/>
          <p:nvPr/>
        </p:nvSpPr>
        <p:spPr>
          <a:xfrm>
            <a:off x="186267" y="186267"/>
            <a:ext cx="11777133" cy="75353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46BE7C-DF0B-44E6-ABD2-C0A281E1B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933" y="254000"/>
            <a:ext cx="11734800" cy="685800"/>
          </a:xfrm>
        </p:spPr>
        <p:txBody>
          <a:bodyPr>
            <a:normAutofit/>
          </a:bodyPr>
          <a:lstStyle/>
          <a:p>
            <a:r>
              <a:rPr lang="en-US" sz="32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  <a:cs typeface="Aharoni" panose="020B0604020202020204" pitchFamily="2" charset="-79"/>
              </a:rPr>
              <a:t>Random oracle model: my POV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6CDB6D74-4156-4F33-83C6-CE01D316E50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97933" y="1253067"/>
                <a:ext cx="11734800" cy="535093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1800" b="1" dirty="0">
                    <a:latin typeface="Avenir Next LT Pro" panose="020B0504020202020204" pitchFamily="34" charset="0"/>
                  </a:rPr>
                  <a:t>What does this mean about </a:t>
                </a:r>
                <a:r>
                  <a:rPr lang="en-US" sz="1800" b="1" i="1" dirty="0">
                    <a:latin typeface="Avenir Next LT Pro" panose="020B0504020202020204" pitchFamily="34" charset="0"/>
                  </a:rPr>
                  <a:t>real security?</a:t>
                </a:r>
              </a:p>
              <a:p>
                <a:pPr marL="0" indent="0">
                  <a:buNone/>
                </a:pPr>
                <a:r>
                  <a:rPr lang="en-US" sz="1800" dirty="0">
                    <a:latin typeface="Avenir Next LT Pro" panose="020B0504020202020204" pitchFamily="34" charset="0"/>
                  </a:rPr>
                  <a:t>Technically, nothing.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 is </a:t>
                </a:r>
                <a:r>
                  <a:rPr lang="en-US" sz="1800" b="1" dirty="0">
                    <a:latin typeface="Avenir Next LT Pro" panose="020B0504020202020204" pitchFamily="34" charset="0"/>
                  </a:rPr>
                  <a:t>not</a:t>
                </a:r>
                <a:r>
                  <a:rPr lang="en-US" sz="1800" dirty="0">
                    <a:latin typeface="Avenir Next LT Pro" panose="020B0504020202020204" pitchFamily="34" charset="0"/>
                  </a:rPr>
                  <a:t> a random oracle.</a:t>
                </a:r>
              </a:p>
              <a:p>
                <a:pPr marL="0" indent="0">
                  <a:buNone/>
                </a:pPr>
                <a:r>
                  <a:rPr lang="en-US" sz="1800" dirty="0">
                    <a:latin typeface="Avenir Next LT Pro" panose="020B0504020202020204" pitchFamily="34" charset="0"/>
                  </a:rPr>
                  <a:t>In fact, it’s easily distinguishable from a random oracle.</a:t>
                </a: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1800" b="1" dirty="0">
                    <a:latin typeface="Avenir Next LT Pro" panose="020B0504020202020204" pitchFamily="34" charset="0"/>
                  </a:rPr>
                  <a:t>Q: </a:t>
                </a:r>
                <a:r>
                  <a:rPr lang="en-US" sz="1800" dirty="0">
                    <a:latin typeface="Avenir Next LT Pro" panose="020B0504020202020204" pitchFamily="34" charset="0"/>
                  </a:rPr>
                  <a:t>Does this circuit of size 10,000 implement a statistically random function with 256-bit inputs?</a:t>
                </a:r>
              </a:p>
              <a:p>
                <a:pPr marL="0" indent="0">
                  <a:buNone/>
                </a:pPr>
                <a:r>
                  <a:rPr lang="en-US" sz="1800" b="1" dirty="0">
                    <a:latin typeface="Avenir Next LT Pro" panose="020B0504020202020204" pitchFamily="34" charset="0"/>
                  </a:rPr>
                  <a:t>A: </a:t>
                </a:r>
                <a:r>
                  <a:rPr lang="en-US" sz="1800" dirty="0">
                    <a:latin typeface="Avenir Next LT Pro" panose="020B0504020202020204" pitchFamily="34" charset="0"/>
                  </a:rPr>
                  <a:t>I don’t even need to see it. The answer is no. Duh.</a:t>
                </a: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1800" dirty="0">
                    <a:latin typeface="Avenir Next LT Pro" panose="020B0504020202020204" pitchFamily="34" charset="0"/>
                  </a:rPr>
                  <a:t>But that’s too glib. ROM security </a:t>
                </a:r>
                <a:r>
                  <a:rPr lang="en-US" sz="1800" i="1" dirty="0">
                    <a:latin typeface="Avenir Next LT Pro" panose="020B0504020202020204" pitchFamily="34" charset="0"/>
                  </a:rPr>
                  <a:t>does </a:t>
                </a:r>
                <a:r>
                  <a:rPr lang="en-US" sz="1800" dirty="0">
                    <a:latin typeface="Avenir Next LT Pro" panose="020B0504020202020204" pitchFamily="34" charset="0"/>
                  </a:rPr>
                  <a:t>say something about security…</a:t>
                </a:r>
              </a:p>
              <a:p>
                <a:pPr marL="0" indent="0">
                  <a:buNone/>
                </a:pPr>
                <a:r>
                  <a:rPr lang="en-US" sz="1800" dirty="0">
                    <a:latin typeface="Avenir Next LT Pro" panose="020B0504020202020204" pitchFamily="34" charset="0"/>
                  </a:rPr>
                  <a:t>Specifically, security against attacks…</a:t>
                </a:r>
              </a:p>
              <a:p>
                <a:pPr marL="0" indent="0">
                  <a:buNone/>
                </a:pPr>
                <a:r>
                  <a:rPr lang="en-US" sz="1800" dirty="0">
                    <a:latin typeface="Avenir Next LT Pro" panose="020B0504020202020204" pitchFamily="34" charset="0"/>
                  </a:rPr>
                  <a:t>… which </a:t>
                </a:r>
                <a:r>
                  <a:rPr lang="en-US" sz="1800" i="1" dirty="0">
                    <a:latin typeface="Avenir Next LT Pro" panose="020B0504020202020204" pitchFamily="34" charset="0"/>
                  </a:rPr>
                  <a:t>would work just as well </a:t>
                </a:r>
                <a:r>
                  <a:rPr lang="en-US" sz="1800" dirty="0">
                    <a:latin typeface="Avenir Next LT Pro" panose="020B0504020202020204" pitchFamily="34" charset="0"/>
                  </a:rPr>
                  <a:t>against</a:t>
                </a:r>
                <a:r>
                  <a:rPr lang="en-US" sz="1800" i="1" dirty="0">
                    <a:latin typeface="Avenir Next LT Pro" panose="020B0504020202020204" pitchFamily="34" charset="0"/>
                  </a:rPr>
                  <a:t> </a:t>
                </a:r>
                <a:r>
                  <a:rPr lang="en-US" sz="1800" dirty="0">
                    <a:latin typeface="Avenir Next LT Pro" panose="020B0504020202020204" pitchFamily="34" charset="0"/>
                  </a:rPr>
                  <a:t>a random oracle!</a:t>
                </a: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1800" dirty="0">
                    <a:latin typeface="Avenir Next LT Pro" panose="020B0504020202020204" pitchFamily="34" charset="0"/>
                  </a:rPr>
                  <a:t>And in practice, ROM security seems to be working.</a:t>
                </a: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1800" dirty="0">
                    <a:latin typeface="Avenir Next LT Pro" panose="020B0504020202020204" pitchFamily="34" charset="0"/>
                  </a:rPr>
                  <a:t>What about quantum adversaries?</a:t>
                </a:r>
              </a:p>
              <a:p>
                <a:endParaRPr lang="en-US" sz="1800" dirty="0">
                  <a:latin typeface="Avenir Next LT Pro" panose="020B0504020202020204" pitchFamily="34" charset="0"/>
                </a:endParaRPr>
              </a:p>
              <a:p>
                <a:endParaRPr lang="en-US" sz="1800" dirty="0">
                  <a:latin typeface="Avenir Next LT Pro" panose="020B0504020202020204" pitchFamily="34" charset="0"/>
                </a:endParaRPr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6CDB6D74-4156-4F33-83C6-CE01D316E50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7933" y="1253067"/>
                <a:ext cx="11734800" cy="5350933"/>
              </a:xfrm>
              <a:blipFill>
                <a:blip r:embed="rId4"/>
                <a:stretch>
                  <a:fillRect l="-416" t="-1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108113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725"/>
    </mc:Choice>
    <mc:Fallback xmlns="">
      <p:transition spd="slow" advTm="5072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B6AA329-925F-46DB-BB05-CC61C2649B0E}"/>
              </a:ext>
            </a:extLst>
          </p:cNvPr>
          <p:cNvSpPr/>
          <p:nvPr/>
        </p:nvSpPr>
        <p:spPr>
          <a:xfrm>
            <a:off x="186267" y="186267"/>
            <a:ext cx="11777133" cy="75353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46BE7C-DF0B-44E6-ABD2-C0A281E1B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933" y="254000"/>
            <a:ext cx="11734800" cy="685800"/>
          </a:xfrm>
        </p:spPr>
        <p:txBody>
          <a:bodyPr>
            <a:normAutofit/>
          </a:bodyPr>
          <a:lstStyle/>
          <a:p>
            <a:r>
              <a:rPr lang="en-US" sz="32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  <a:cs typeface="Aharoni" panose="020B0604020202020204" pitchFamily="2" charset="-79"/>
              </a:rPr>
              <a:t>Random oracle model: quantum?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6CDB6D74-4156-4F33-83C6-CE01D316E50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97933" y="1253067"/>
                <a:ext cx="11734800" cy="535093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1800" b="1" dirty="0">
                    <a:latin typeface="Avenir Next LT Pro" panose="020B0504020202020204" pitchFamily="34" charset="0"/>
                  </a:rPr>
                  <a:t>What about quantum adversaries?</a:t>
                </a:r>
              </a:p>
              <a:p>
                <a:pPr marL="0" indent="0">
                  <a:buNone/>
                </a:pPr>
                <a:endParaRPr lang="en-US" sz="1800" b="1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1800" dirty="0">
                    <a:latin typeface="Avenir Next LT Pro" panose="020B0504020202020204" pitchFamily="34" charset="0"/>
                  </a:rPr>
                  <a:t>Do all interesting </a:t>
                </a:r>
                <a:r>
                  <a:rPr lang="en-US" sz="1800" i="1" dirty="0">
                    <a:latin typeface="Avenir Next LT Pro" panose="020B0504020202020204" pitchFamily="34" charset="0"/>
                  </a:rPr>
                  <a:t>quantum</a:t>
                </a:r>
                <a:r>
                  <a:rPr lang="en-US" sz="1800" dirty="0">
                    <a:latin typeface="Avenir Next LT Pro" panose="020B0504020202020204" pitchFamily="34" charset="0"/>
                  </a:rPr>
                  <a:t> attacks against hashing look like the above?</a:t>
                </a:r>
              </a:p>
              <a:p>
                <a:pPr marL="0" indent="0">
                  <a:buNone/>
                </a:pPr>
                <a:r>
                  <a:rPr lang="en-US" sz="1800" b="1" dirty="0">
                    <a:latin typeface="Avenir Next LT Pro" panose="020B0504020202020204" pitchFamily="34" charset="0"/>
                  </a:rPr>
                  <a:t>No. </a:t>
                </a:r>
                <a:r>
                  <a:rPr lang="en-US" sz="1800" dirty="0">
                    <a:latin typeface="Avenir Next LT Pro" panose="020B0504020202020204" pitchFamily="34" charset="0"/>
                  </a:rPr>
                  <a:t>Grover (e.g., for collisions or inversion) does not. </a:t>
                </a:r>
              </a:p>
              <a:p>
                <a:pPr marL="0" indent="0">
                  <a:buNone/>
                </a:pPr>
                <a:r>
                  <a:rPr lang="en-US" sz="1800" i="1" dirty="0">
                    <a:latin typeface="Avenir Next LT Pro" panose="020B0504020202020204" pitchFamily="34" charset="0"/>
                  </a:rPr>
                  <a:t>Moreover: it does provably better than any strategy that makes only classical queries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↦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i="1" dirty="0">
                    <a:latin typeface="Avenir Next LT Pro" panose="020B0504020202020204" pitchFamily="34" charset="0"/>
                  </a:rPr>
                  <a:t>!</a:t>
                </a:r>
              </a:p>
              <a:p>
                <a:pPr marL="0" indent="0">
                  <a:buNone/>
                </a:pPr>
                <a:r>
                  <a:rPr lang="en-US" sz="1800" dirty="0">
                    <a:latin typeface="Avenir Next LT Pro" panose="020B0504020202020204" pitchFamily="34" charset="0"/>
                  </a:rPr>
                  <a:t>How does Grover interact with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?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sz="1800" dirty="0">
                    <a:latin typeface="Avenir Next LT Pro" panose="020B0504020202020204" pitchFamily="34" charset="0"/>
                  </a:rPr>
                  <a:t>Take the (public) Boolean circuit for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;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sz="1800" dirty="0">
                    <a:latin typeface="Avenir Next LT Pro" panose="020B0504020202020204" pitchFamily="34" charset="0"/>
                  </a:rPr>
                  <a:t>Do a gate-by-gate conversion into a </a:t>
                </a:r>
                <a:r>
                  <a:rPr lang="en-US" sz="1800" i="1" dirty="0">
                    <a:latin typeface="Avenir Next LT Pro" panose="020B0504020202020204" pitchFamily="34" charset="0"/>
                  </a:rPr>
                  <a:t>reversible</a:t>
                </a:r>
                <a:r>
                  <a:rPr lang="en-US" sz="1800" dirty="0">
                    <a:latin typeface="Avenir Next LT Pro" panose="020B0504020202020204" pitchFamily="34" charset="0"/>
                  </a:rPr>
                  <a:t> Boolean circuit for: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⊕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;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sz="1800" dirty="0">
                    <a:latin typeface="Avenir Next LT Pro" panose="020B0504020202020204" pitchFamily="34" charset="0"/>
                  </a:rPr>
                  <a:t>Run Grover on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 (with whatever “marked” set matters to you.)</a:t>
                </a: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1800" dirty="0">
                    <a:latin typeface="Avenir Next LT Pro" panose="020B0504020202020204" pitchFamily="34" charset="0"/>
                  </a:rPr>
                  <a:t>The first step applies the circuit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 like this: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  <m:sup/>
                        <m:e>
                          <m:d>
                            <m:dPr>
                              <m:begChr m:val="|"/>
                              <m:endChr m:val="⟩"/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d>
                            <m:dPr>
                              <m:begChr m:val="|"/>
                              <m:endChr m:val="⟩"/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↦</m:t>
                          </m:r>
                        </m:e>
                      </m:nary>
                      <m:nary>
                        <m:naryPr>
                          <m:chr m:val="∑"/>
                          <m:supHide m:val="on"/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  <m:sup/>
                        <m:e>
                          <m:d>
                            <m:dPr>
                              <m:begChr m:val="|"/>
                              <m:endChr m:val="⟩"/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  <m:d>
                            <m:d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⟩</m:t>
                          </m:r>
                        </m:e>
                      </m:nary>
                    </m:oMath>
                  </m:oMathPara>
                </a14:m>
                <a:endParaRPr lang="en-US" sz="1800" dirty="0">
                  <a:latin typeface="Avenir Next LT Pro" panose="020B0504020202020204" pitchFamily="34" charset="0"/>
                </a:endParaRPr>
              </a:p>
              <a:p>
                <a:endParaRPr lang="en-US" sz="1800" dirty="0">
                  <a:latin typeface="Avenir Next LT Pro" panose="020B0504020202020204" pitchFamily="34" charset="0"/>
                </a:endParaRPr>
              </a:p>
              <a:p>
                <a:endParaRPr lang="en-US" sz="1800" dirty="0">
                  <a:latin typeface="Avenir Next LT Pro" panose="020B0504020202020204" pitchFamily="34" charset="0"/>
                </a:endParaRPr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6CDB6D74-4156-4F33-83C6-CE01D316E50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7933" y="1253067"/>
                <a:ext cx="11734800" cy="5350933"/>
              </a:xfrm>
              <a:blipFill>
                <a:blip r:embed="rId4"/>
                <a:stretch>
                  <a:fillRect l="-468" t="-1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6A38E75-2D16-4203-96E9-39D515E8BCB0}"/>
                  </a:ext>
                </a:extLst>
              </p:cNvPr>
              <p:cNvSpPr txBox="1"/>
              <p:nvPr/>
            </p:nvSpPr>
            <p:spPr>
              <a:xfrm>
                <a:off x="1685030" y="1634836"/>
                <a:ext cx="8906605" cy="646331"/>
              </a:xfrm>
              <a:prstGeom prst="rect">
                <a:avLst/>
              </a:prstGeom>
              <a:ln>
                <a:solidFill>
                  <a:srgbClr val="7030A0"/>
                </a:solidFill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 marL="342900" indent="-342900">
                  <a:buFont typeface="+mj-lt"/>
                  <a:buAutoNum type="arabicPeriod"/>
                </a:pPr>
                <a:r>
                  <a:rPr lang="en-US" sz="1800" dirty="0">
                    <a:latin typeface="Bahnschrift Light" panose="020B0502040204020203" pitchFamily="34" charset="0"/>
                  </a:rPr>
                  <a:t>Plug something in, see what comes out, i.e., 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↦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dirty="0">
                    <a:latin typeface="Bahnschrift Light" panose="020B0502040204020203" pitchFamily="34" charset="0"/>
                  </a:rPr>
                  <a:t>;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sz="1800" dirty="0">
                    <a:latin typeface="Bahnschrift Light" panose="020B0502040204020203" pitchFamily="34" charset="0"/>
                  </a:rPr>
                  <a:t>Do (1) repeatedly until something interesting happens (collision, inversion, etc.);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6A38E75-2D16-4203-96E9-39D515E8BC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5030" y="1634836"/>
                <a:ext cx="8906605" cy="6463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rgbClr val="7030A0"/>
                </a:solidFill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hought Bubble: Cloud 6">
                <a:extLst>
                  <a:ext uri="{FF2B5EF4-FFF2-40B4-BE49-F238E27FC236}">
                    <a16:creationId xmlns:a16="http://schemas.microsoft.com/office/drawing/2014/main" id="{B08E3A8D-5DCD-413D-B93E-9FF2F8DAC577}"/>
                  </a:ext>
                </a:extLst>
              </p:cNvPr>
              <p:cNvSpPr/>
              <p:nvPr/>
            </p:nvSpPr>
            <p:spPr>
              <a:xfrm>
                <a:off x="8124766" y="4839390"/>
                <a:ext cx="3009207" cy="1009997"/>
              </a:xfrm>
              <a:prstGeom prst="cloudCallout">
                <a:avLst>
                  <a:gd name="adj1" fmla="val -65063"/>
                  <a:gd name="adj2" fmla="val 43844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Does </a:t>
                </a:r>
                <a:r>
                  <a:rPr lang="en-US" b="1" dirty="0"/>
                  <a:t>NOT</a:t>
                </a:r>
                <a:r>
                  <a:rPr lang="en-US" dirty="0"/>
                  <a:t> look like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1" dirty="0"/>
                  <a:t>!</a:t>
                </a:r>
              </a:p>
            </p:txBody>
          </p:sp>
        </mc:Choice>
        <mc:Fallback xmlns="">
          <p:sp>
            <p:nvSpPr>
              <p:cNvPr id="7" name="Thought Bubble: Cloud 6">
                <a:extLst>
                  <a:ext uri="{FF2B5EF4-FFF2-40B4-BE49-F238E27FC236}">
                    <a16:creationId xmlns:a16="http://schemas.microsoft.com/office/drawing/2014/main" id="{B08E3A8D-5DCD-413D-B93E-9FF2F8DAC5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4766" y="4839390"/>
                <a:ext cx="3009207" cy="1009997"/>
              </a:xfrm>
              <a:prstGeom prst="cloudCallout">
                <a:avLst>
                  <a:gd name="adj1" fmla="val -65063"/>
                  <a:gd name="adj2" fmla="val 43844"/>
                </a:avLst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4130951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725"/>
    </mc:Choice>
    <mc:Fallback xmlns="">
      <p:transition spd="slow" advTm="5072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B6AA329-925F-46DB-BB05-CC61C2649B0E}"/>
              </a:ext>
            </a:extLst>
          </p:cNvPr>
          <p:cNvSpPr/>
          <p:nvPr/>
        </p:nvSpPr>
        <p:spPr>
          <a:xfrm>
            <a:off x="186267" y="186267"/>
            <a:ext cx="11777133" cy="75353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46BE7C-DF0B-44E6-ABD2-C0A281E1B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933" y="254000"/>
            <a:ext cx="11734800" cy="685800"/>
          </a:xfrm>
        </p:spPr>
        <p:txBody>
          <a:bodyPr>
            <a:normAutofit/>
          </a:bodyPr>
          <a:lstStyle/>
          <a:p>
            <a:r>
              <a:rPr lang="en-US" sz="32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  <a:cs typeface="Aharoni" panose="020B0604020202020204" pitchFamily="2" charset="-79"/>
              </a:rPr>
              <a:t>Random oracle model: quantum?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6CDB6D74-4156-4F33-83C6-CE01D316E50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97933" y="1253067"/>
                <a:ext cx="11734800" cy="535093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1800" b="1" dirty="0">
                    <a:latin typeface="Avenir Next LT Pro" panose="020B0504020202020204" pitchFamily="34" charset="0"/>
                  </a:rPr>
                  <a:t>Quantum queries?</a:t>
                </a:r>
              </a:p>
              <a:p>
                <a:pPr marL="0" indent="0">
                  <a:buNone/>
                </a:pPr>
                <a:endParaRPr lang="en-US" sz="1800" b="1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1800" dirty="0">
                    <a:latin typeface="Avenir Next LT Pro" panose="020B0504020202020204" pitchFamily="34" charset="0"/>
                  </a:rPr>
                  <a:t>This can be done </a:t>
                </a:r>
                <a:r>
                  <a:rPr lang="en-US" sz="1800" i="1" dirty="0">
                    <a:latin typeface="Avenir Next LT Pro" panose="020B0504020202020204" pitchFamily="34" charset="0"/>
                  </a:rPr>
                  <a:t>generically:</a:t>
                </a: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sz="1800" dirty="0">
                    <a:latin typeface="Avenir Next LT Pro" panose="020B0504020202020204" pitchFamily="34" charset="0"/>
                  </a:rPr>
                  <a:t>Take the (public) Boolean circuit for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;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sz="1800" dirty="0">
                    <a:latin typeface="Avenir Next LT Pro" panose="020B0504020202020204" pitchFamily="34" charset="0"/>
                  </a:rPr>
                  <a:t>Do a gate-by-gate conversion into a </a:t>
                </a:r>
                <a:r>
                  <a:rPr lang="en-US" sz="1800" i="1" dirty="0">
                    <a:latin typeface="Avenir Next LT Pro" panose="020B0504020202020204" pitchFamily="34" charset="0"/>
                  </a:rPr>
                  <a:t>reversible</a:t>
                </a:r>
                <a:r>
                  <a:rPr lang="en-US" sz="1800" dirty="0">
                    <a:latin typeface="Avenir Next LT Pro" panose="020B0504020202020204" pitchFamily="34" charset="0"/>
                  </a:rPr>
                  <a:t> Boolean circuit for: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⊕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;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sz="1800" dirty="0">
                    <a:latin typeface="Avenir Next LT Pro" panose="020B0504020202020204" pitchFamily="34" charset="0"/>
                  </a:rPr>
                  <a:t>The result is a reversible (and thus unitary) circuit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</m:sSub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 for the function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;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sz="1800" dirty="0">
                    <a:latin typeface="Avenir Next LT Pro" panose="020B0504020202020204" pitchFamily="34" charset="0"/>
                  </a:rPr>
                  <a:t>Applying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dirty="0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sz="1800" b="0" i="1" dirty="0" smtClean="0"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</m:sSub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 makes a “quantum query” to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, like this:</a:t>
                </a:r>
              </a:p>
              <a:p>
                <a:pPr marL="0" indent="0" algn="ctr">
                  <a:buNone/>
                </a:pPr>
                <a:r>
                  <a:rPr lang="en-US" sz="1800" b="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 :</m:t>
                    </m:r>
                    <m:r>
                      <a:rPr lang="en-US" sz="1800" b="0" i="0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|"/>
                        <m:endChr m:val="⟩"/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d>
                      <m:dPr>
                        <m:begChr m:val="|"/>
                        <m:endChr m:val="⟩"/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↦</m:t>
                    </m:r>
                    <m:d>
                      <m:dPr>
                        <m:begChr m:val="|"/>
                        <m:endChr m:val="⟩"/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⊕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 algn="ctr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1800" dirty="0">
                    <a:latin typeface="Avenir Next LT Pro" panose="020B0504020202020204" pitchFamily="34" charset="0"/>
                  </a:rPr>
                  <a:t>In particular, can plug in </a:t>
                </a:r>
                <a:r>
                  <a:rPr lang="en-US" sz="1800" i="1" dirty="0">
                    <a:latin typeface="Avenir Next LT Pro" panose="020B0504020202020204" pitchFamily="34" charset="0"/>
                  </a:rPr>
                  <a:t>any quantum state</a:t>
                </a:r>
                <a:r>
                  <a:rPr lang="en-US" sz="1800" dirty="0">
                    <a:latin typeface="Avenir Next LT Pro" panose="020B0504020202020204" pitchFamily="34" charset="0"/>
                  </a:rPr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𝑥𝑦𝑧</m:t>
                              </m:r>
                            </m:sub>
                          </m:sSub>
                          <m:d>
                            <m:dPr>
                              <m:begChr m:val="|"/>
                              <m:endChr m:val="⟩"/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d>
                            <m:dPr>
                              <m:begChr m:val="|"/>
                              <m:endChr m:val="⟩"/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  <m:d>
                            <m:dPr>
                              <m:begChr m:val="|"/>
                              <m:endChr m:val="⟩"/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d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↦</m:t>
                          </m:r>
                        </m:e>
                      </m:nary>
                      <m:nary>
                        <m:naryPr>
                          <m:chr m:val="∑"/>
                          <m:supHide m:val="on"/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𝑥𝑦𝑧</m:t>
                              </m:r>
                            </m:sub>
                          </m:sSub>
                          <m:d>
                            <m:dPr>
                              <m:begChr m:val="|"/>
                              <m:endChr m:val="⟩"/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d>
                            <m:dPr>
                              <m:begChr m:val="|"/>
                              <m:endChr m:val="⟩"/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⊕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  <m:d>
                            <m:dPr>
                              <m:begChr m:val="|"/>
                              <m:endChr m:val="⟩"/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6CDB6D74-4156-4F33-83C6-CE01D316E50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7933" y="1253067"/>
                <a:ext cx="11734800" cy="5350933"/>
              </a:xfrm>
              <a:blipFill>
                <a:blip r:embed="rId4"/>
                <a:stretch>
                  <a:fillRect l="-468" t="-1140" b="-6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00BA34A-10B8-49EB-8442-058604185164}"/>
              </a:ext>
            </a:extLst>
          </p:cNvPr>
          <p:cNvCxnSpPr/>
          <p:nvPr/>
        </p:nvCxnSpPr>
        <p:spPr>
          <a:xfrm>
            <a:off x="461818" y="1801091"/>
            <a:ext cx="1112058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23E9B97-5CDC-4F94-88C9-F3A4214C9DEF}"/>
              </a:ext>
            </a:extLst>
          </p:cNvPr>
          <p:cNvCxnSpPr>
            <a:cxnSpLocks/>
          </p:cNvCxnSpPr>
          <p:nvPr/>
        </p:nvCxnSpPr>
        <p:spPr>
          <a:xfrm>
            <a:off x="461818" y="4327236"/>
            <a:ext cx="1112058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95086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725"/>
    </mc:Choice>
    <mc:Fallback xmlns="">
      <p:transition spd="slow" advTm="5072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B6AA329-925F-46DB-BB05-CC61C2649B0E}"/>
              </a:ext>
            </a:extLst>
          </p:cNvPr>
          <p:cNvSpPr/>
          <p:nvPr/>
        </p:nvSpPr>
        <p:spPr>
          <a:xfrm>
            <a:off x="186267" y="186267"/>
            <a:ext cx="11777133" cy="75353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46BE7C-DF0B-44E6-ABD2-C0A281E1B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933" y="254000"/>
            <a:ext cx="11734800" cy="685800"/>
          </a:xfrm>
        </p:spPr>
        <p:txBody>
          <a:bodyPr>
            <a:normAutofit/>
          </a:bodyPr>
          <a:lstStyle/>
          <a:p>
            <a:r>
              <a:rPr lang="en-US" sz="32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  <a:cs typeface="Aharoni" panose="020B0604020202020204" pitchFamily="2" charset="-79"/>
              </a:rPr>
              <a:t>Quantum random oracle model (QROM)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6CDB6D74-4156-4F33-83C6-CE01D316E50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97933" y="1253067"/>
                <a:ext cx="11734800" cy="535093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1800" b="1" dirty="0">
                    <a:latin typeface="Avenir Next LT Pro" panose="020B0504020202020204" pitchFamily="34" charset="0"/>
                  </a:rPr>
                  <a:t>So ROM is not good enough.</a:t>
                </a:r>
              </a:p>
              <a:p>
                <a:pPr marL="0" indent="0">
                  <a:buNone/>
                </a:pPr>
                <a:r>
                  <a:rPr lang="en-US" sz="1800" dirty="0">
                    <a:latin typeface="Avenir Next LT Pro" panose="020B0504020202020204" pitchFamily="34" charset="0"/>
                  </a:rPr>
                  <a:t>Easy fix: add the new, generic power to query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</m:sSub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 to the model.</a:t>
                </a: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1800" dirty="0">
                    <a:latin typeface="Avenir Next LT Pro" panose="020B0504020202020204" pitchFamily="34" charset="0"/>
                  </a:rPr>
                  <a:t>The hash function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 in the cryptosystem is modeled like this:</a:t>
                </a:r>
              </a:p>
              <a:p>
                <a:r>
                  <a:rPr lang="en-US" sz="1800" dirty="0">
                    <a:latin typeface="Avenir Next LT Pro" panose="020B0504020202020204" pitchFamily="34" charset="0"/>
                  </a:rPr>
                  <a:t>At the start of the world,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 :</m:t>
                    </m:r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↦</m:t>
                    </m:r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 is sampled uniformly at random;</a:t>
                </a:r>
              </a:p>
              <a:p>
                <a:r>
                  <a:rPr lang="en-US" sz="1800" dirty="0">
                    <a:latin typeface="Avenir Next LT Pro" panose="020B0504020202020204" pitchFamily="34" charset="0"/>
                  </a:rPr>
                  <a:t>Everyone gets oracle access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</m:sSub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, i.e., a box like this:</a:t>
                </a:r>
              </a:p>
              <a:p>
                <a:endParaRPr lang="en-US" sz="1800" dirty="0">
                  <a:latin typeface="Avenir Next LT Pro" panose="020B0504020202020204" pitchFamily="34" charset="0"/>
                </a:endParaRPr>
              </a:p>
              <a:p>
                <a:endParaRPr lang="en-US" sz="1800" dirty="0">
                  <a:latin typeface="Avenir Next LT Pro" panose="020B0504020202020204" pitchFamily="34" charset="0"/>
                </a:endParaRPr>
              </a:p>
              <a:p>
                <a:endParaRPr lang="en-US" sz="1800" dirty="0">
                  <a:latin typeface="Avenir Next LT Pro" panose="020B0504020202020204" pitchFamily="34" charset="0"/>
                </a:endParaRPr>
              </a:p>
              <a:p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1800" dirty="0">
                    <a:latin typeface="Avenir Next LT Pro" panose="020B0504020202020204" pitchFamily="34" charset="0"/>
                  </a:rPr>
                  <a:t>Or more succinctly (extend linearly, allowing entanglement implied):</a:t>
                </a:r>
              </a:p>
              <a:p>
                <a:endParaRPr lang="en-US" sz="1800" dirty="0">
                  <a:latin typeface="Avenir Next LT Pro" panose="020B0504020202020204" pitchFamily="34" charset="0"/>
                </a:endParaRPr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6CDB6D74-4156-4F33-83C6-CE01D316E50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7933" y="1253067"/>
                <a:ext cx="11734800" cy="5350933"/>
              </a:xfrm>
              <a:blipFill>
                <a:blip r:embed="rId4"/>
                <a:stretch>
                  <a:fillRect l="-416" t="-1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Group 14">
            <a:extLst>
              <a:ext uri="{FF2B5EF4-FFF2-40B4-BE49-F238E27FC236}">
                <a16:creationId xmlns:a16="http://schemas.microsoft.com/office/drawing/2014/main" id="{FC1CE581-D25C-4460-8674-3D5C4A790778}"/>
              </a:ext>
            </a:extLst>
          </p:cNvPr>
          <p:cNvGrpSpPr/>
          <p:nvPr/>
        </p:nvGrpSpPr>
        <p:grpSpPr>
          <a:xfrm>
            <a:off x="1738368" y="3648364"/>
            <a:ext cx="7388224" cy="914400"/>
            <a:chOff x="1738368" y="3648364"/>
            <a:chExt cx="7388224" cy="9144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3CD8A59E-925E-42A3-AE2D-A423D4A5C8F1}"/>
                    </a:ext>
                  </a:extLst>
                </p:cNvPr>
                <p:cNvSpPr/>
                <p:nvPr/>
              </p:nvSpPr>
              <p:spPr>
                <a:xfrm>
                  <a:off x="4595091" y="3648364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3CD8A59E-925E-42A3-AE2D-A423D4A5C8F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95091" y="3648364"/>
                  <a:ext cx="914400" cy="91440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29791FB5-F136-4D5B-9FB4-05F354B4AACC}"/>
                </a:ext>
              </a:extLst>
            </p:cNvPr>
            <p:cNvCxnSpPr>
              <a:cxnSpLocks/>
            </p:cNvCxnSpPr>
            <p:nvPr/>
          </p:nvCxnSpPr>
          <p:spPr>
            <a:xfrm>
              <a:off x="3689928" y="4099406"/>
              <a:ext cx="905163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02DEAC31-CF81-410C-82E4-D287D0A715DF}"/>
                </a:ext>
              </a:extLst>
            </p:cNvPr>
            <p:cNvCxnSpPr>
              <a:cxnSpLocks/>
            </p:cNvCxnSpPr>
            <p:nvPr/>
          </p:nvCxnSpPr>
          <p:spPr>
            <a:xfrm>
              <a:off x="5509491" y="4099406"/>
              <a:ext cx="905163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7DE5BCF0-4951-4FD1-92F3-B40869547475}"/>
                    </a:ext>
                  </a:extLst>
                </p:cNvPr>
                <p:cNvSpPr txBox="1"/>
                <p:nvPr/>
              </p:nvSpPr>
              <p:spPr>
                <a:xfrm>
                  <a:off x="1738368" y="3729513"/>
                  <a:ext cx="1951560" cy="79547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nary>
                          <m:naryPr>
                            <m:chr m:val="∑"/>
                            <m:sup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𝑥𝑦𝑧</m:t>
                                </m:r>
                              </m:sub>
                            </m:sSub>
                            <m:d>
                              <m:dPr>
                                <m:begChr m:val="|"/>
                                <m:endChr m:val="⟩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d>
                              <m:dPr>
                                <m:begChr m:val="|"/>
                                <m:endChr m:val="⟩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d>
                            <m:d>
                              <m:dPr>
                                <m:begChr m:val="|"/>
                                <m:endChr m:val="⟩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</m:d>
                          </m:e>
                        </m:nary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7DE5BCF0-4951-4FD1-92F3-B4086954747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38368" y="3729513"/>
                  <a:ext cx="1951560" cy="795474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821E1F85-3B54-4231-85E2-0D791EC75B32}"/>
                    </a:ext>
                  </a:extLst>
                </p:cNvPr>
                <p:cNvSpPr txBox="1"/>
                <p:nvPr/>
              </p:nvSpPr>
              <p:spPr>
                <a:xfrm>
                  <a:off x="6345381" y="3729513"/>
                  <a:ext cx="2781211" cy="79547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nary>
                          <m:naryPr>
                            <m:chr m:val="∑"/>
                            <m:sup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𝑥𝑦𝑧</m:t>
                                </m:r>
                              </m:sub>
                            </m:sSub>
                            <m:d>
                              <m:dPr>
                                <m:begChr m:val="|"/>
                                <m:endChr m:val="⟩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d>
                              <m:dPr>
                                <m:begChr m:val="|"/>
                                <m:endChr m:val="⟩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⊕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d>
                            <m:d>
                              <m:dPr>
                                <m:begChr m:val="|"/>
                                <m:endChr m:val="⟩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</m:d>
                          </m:e>
                        </m:nary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821E1F85-3B54-4231-85E2-0D791EC75B3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45381" y="3729513"/>
                  <a:ext cx="2781211" cy="795474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9CC2400B-D8D9-406C-9963-7D13540FA6B8}"/>
              </a:ext>
            </a:extLst>
          </p:cNvPr>
          <p:cNvGrpSpPr/>
          <p:nvPr/>
        </p:nvGrpSpPr>
        <p:grpSpPr>
          <a:xfrm>
            <a:off x="452582" y="2212109"/>
            <a:ext cx="11120582" cy="2540000"/>
            <a:chOff x="452582" y="2212109"/>
            <a:chExt cx="11120582" cy="2540000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17BF6482-3F8C-4B2D-8EA9-2E250B84A37A}"/>
                </a:ext>
              </a:extLst>
            </p:cNvPr>
            <p:cNvCxnSpPr>
              <a:cxnSpLocks/>
            </p:cNvCxnSpPr>
            <p:nvPr/>
          </p:nvCxnSpPr>
          <p:spPr>
            <a:xfrm>
              <a:off x="452582" y="2212109"/>
              <a:ext cx="1112058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99AA983A-3B8B-43A6-85E5-23F7E553F5E7}"/>
                </a:ext>
              </a:extLst>
            </p:cNvPr>
            <p:cNvCxnSpPr>
              <a:cxnSpLocks/>
            </p:cNvCxnSpPr>
            <p:nvPr/>
          </p:nvCxnSpPr>
          <p:spPr>
            <a:xfrm>
              <a:off x="452582" y="4752109"/>
              <a:ext cx="1112058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EF8CD2BB-A0B0-469B-B258-90EC401FF7C3}"/>
              </a:ext>
            </a:extLst>
          </p:cNvPr>
          <p:cNvGrpSpPr/>
          <p:nvPr/>
        </p:nvGrpSpPr>
        <p:grpSpPr>
          <a:xfrm>
            <a:off x="2917172" y="5404812"/>
            <a:ext cx="5140175" cy="914400"/>
            <a:chOff x="2917172" y="5404812"/>
            <a:chExt cx="5140175" cy="914400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A1CD2BF2-4A76-4D53-9C72-1E2B1E0FDEFC}"/>
                </a:ext>
              </a:extLst>
            </p:cNvPr>
            <p:cNvGrpSpPr/>
            <p:nvPr/>
          </p:nvGrpSpPr>
          <p:grpSpPr>
            <a:xfrm>
              <a:off x="2917172" y="5404812"/>
              <a:ext cx="3497482" cy="914400"/>
              <a:chOff x="2917172" y="3648364"/>
              <a:chExt cx="3497482" cy="91440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" name="Rectangle 15">
                    <a:extLst>
                      <a:ext uri="{FF2B5EF4-FFF2-40B4-BE49-F238E27FC236}">
                        <a16:creationId xmlns:a16="http://schemas.microsoft.com/office/drawing/2014/main" id="{D719CBE4-F5CC-49B1-AB6D-D1B68B55180B}"/>
                      </a:ext>
                    </a:extLst>
                  </p:cNvPr>
                  <p:cNvSpPr/>
                  <p:nvPr/>
                </p:nvSpPr>
                <p:spPr>
                  <a:xfrm>
                    <a:off x="4595091" y="3648364"/>
                    <a:ext cx="914400" cy="914400"/>
                  </a:xfrm>
                  <a:prstGeom prst="rect">
                    <a:avLst/>
                  </a:prstGeom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6" name="Rectangle 15">
                    <a:extLst>
                      <a:ext uri="{FF2B5EF4-FFF2-40B4-BE49-F238E27FC236}">
                        <a16:creationId xmlns:a16="http://schemas.microsoft.com/office/drawing/2014/main" id="{D719CBE4-F5CC-49B1-AB6D-D1B68B55180B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595091" y="3648364"/>
                    <a:ext cx="914400" cy="914400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8" name="Straight Arrow Connector 17">
                <a:extLst>
                  <a:ext uri="{FF2B5EF4-FFF2-40B4-BE49-F238E27FC236}">
                    <a16:creationId xmlns:a16="http://schemas.microsoft.com/office/drawing/2014/main" id="{03C0D3AA-50A3-4D04-909B-F0966B1054A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689928" y="4099406"/>
                <a:ext cx="905163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Arrow Connector 19">
                <a:extLst>
                  <a:ext uri="{FF2B5EF4-FFF2-40B4-BE49-F238E27FC236}">
                    <a16:creationId xmlns:a16="http://schemas.microsoft.com/office/drawing/2014/main" id="{2F7F9986-7E59-4E07-9265-1F67D60D168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509491" y="4099406"/>
                <a:ext cx="905163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EE290BA1-017A-4F7A-A7EB-26E2160ACE15}"/>
                      </a:ext>
                    </a:extLst>
                  </p:cNvPr>
                  <p:cNvSpPr txBox="1"/>
                  <p:nvPr/>
                </p:nvSpPr>
                <p:spPr>
                  <a:xfrm>
                    <a:off x="2917172" y="3914740"/>
                    <a:ext cx="813813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begChr m:val="|"/>
                              <m:endChr m:val="⟩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d>
                            <m:dPr>
                              <m:begChr m:val="|"/>
                              <m:endChr m:val="⟩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EE290BA1-017A-4F7A-A7EB-26E2160ACE1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917172" y="3914740"/>
                    <a:ext cx="813813" cy="369332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b="-655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2">
                  <a:extLst>
                    <a:ext uri="{FF2B5EF4-FFF2-40B4-BE49-F238E27FC236}">
                      <a16:creationId xmlns:a16="http://schemas.microsoft.com/office/drawing/2014/main" id="{6CCC4798-1E78-4C28-B698-E45CC5B7DE9C}"/>
                    </a:ext>
                  </a:extLst>
                </p:cNvPr>
                <p:cNvSpPr txBox="1"/>
                <p:nvPr/>
              </p:nvSpPr>
              <p:spPr>
                <a:xfrm>
                  <a:off x="6414654" y="5671188"/>
                  <a:ext cx="164269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|"/>
                            <m:endChr m:val="⟩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d>
                          <m:dPr>
                            <m:begChr m:val="|"/>
                            <m:endChr m:val="⟩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⊕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" name="TextBox 2">
                  <a:extLst>
                    <a:ext uri="{FF2B5EF4-FFF2-40B4-BE49-F238E27FC236}">
                      <a16:creationId xmlns:a16="http://schemas.microsoft.com/office/drawing/2014/main" id="{6CCC4798-1E78-4C28-B698-E45CC5B7DE9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14654" y="5671188"/>
                  <a:ext cx="1642693" cy="369332"/>
                </a:xfrm>
                <a:prstGeom prst="rect">
                  <a:avLst/>
                </a:prstGeom>
                <a:blipFill>
                  <a:blip r:embed="rId10"/>
                  <a:stretch>
                    <a:fillRect b="-655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98D7C37-86FB-4E12-97AF-926911AE0F46}"/>
              </a:ext>
            </a:extLst>
          </p:cNvPr>
          <p:cNvGrpSpPr/>
          <p:nvPr/>
        </p:nvGrpSpPr>
        <p:grpSpPr>
          <a:xfrm>
            <a:off x="9592349" y="2261532"/>
            <a:ext cx="1465237" cy="2334936"/>
            <a:chOff x="9592349" y="2261532"/>
            <a:chExt cx="1465237" cy="2334936"/>
          </a:xfrm>
        </p:grpSpPr>
        <p:sp>
          <p:nvSpPr>
            <p:cNvPr id="10" name="Right Brace 9">
              <a:extLst>
                <a:ext uri="{FF2B5EF4-FFF2-40B4-BE49-F238E27FC236}">
                  <a16:creationId xmlns:a16="http://schemas.microsoft.com/office/drawing/2014/main" id="{31471A25-20DD-4E92-8ACC-F77B6B5F3538}"/>
                </a:ext>
              </a:extLst>
            </p:cNvPr>
            <p:cNvSpPr/>
            <p:nvPr/>
          </p:nvSpPr>
          <p:spPr>
            <a:xfrm>
              <a:off x="9592349" y="2261532"/>
              <a:ext cx="228600" cy="2334936"/>
            </a:xfrm>
            <a:prstGeom prst="rightBrac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645D94E3-D431-45C8-B408-43C374AAEBA6}"/>
                </a:ext>
              </a:extLst>
            </p:cNvPr>
            <p:cNvSpPr txBox="1"/>
            <p:nvPr/>
          </p:nvSpPr>
          <p:spPr>
            <a:xfrm>
              <a:off x="9871364" y="3134071"/>
              <a:ext cx="118622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/>
                <a:t>QROM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184882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725"/>
    </mc:Choice>
    <mc:Fallback xmlns="">
      <p:transition spd="slow" advTm="5072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B6AA329-925F-46DB-BB05-CC61C2649B0E}"/>
              </a:ext>
            </a:extLst>
          </p:cNvPr>
          <p:cNvSpPr/>
          <p:nvPr/>
        </p:nvSpPr>
        <p:spPr>
          <a:xfrm>
            <a:off x="186267" y="186267"/>
            <a:ext cx="11777133" cy="75353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46BE7C-DF0B-44E6-ABD2-C0A281E1B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933" y="254000"/>
            <a:ext cx="11734800" cy="685800"/>
          </a:xfrm>
        </p:spPr>
        <p:txBody>
          <a:bodyPr>
            <a:normAutofit/>
          </a:bodyPr>
          <a:lstStyle/>
          <a:p>
            <a:r>
              <a:rPr lang="en-US" sz="32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  <a:cs typeface="Aharoni" panose="020B0604020202020204" pitchFamily="2" charset="-79"/>
              </a:rPr>
              <a:t>QROM: limitations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6CDB6D74-4156-4F33-83C6-CE01D316E50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97933" y="1253067"/>
                <a:ext cx="11734800" cy="535093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1800" b="1" dirty="0">
                    <a:latin typeface="Avenir Next LT Pro" panose="020B0504020202020204" pitchFamily="34" charset="0"/>
                  </a:rPr>
                  <a:t>What about limitations of the model? Like for ROM?</a:t>
                </a:r>
              </a:p>
              <a:p>
                <a:pPr marL="0" indent="0">
                  <a:buNone/>
                </a:pPr>
                <a:endParaRPr lang="en-US" sz="1800" b="1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1800" b="1" dirty="0">
                    <a:latin typeface="Avenir Next LT Pro" panose="020B0504020202020204" pitchFamily="34" charset="0"/>
                  </a:rPr>
                  <a:t>Theorem [CGH’89]: </a:t>
                </a:r>
                <a:r>
                  <a:rPr lang="en-US" sz="1800" dirty="0">
                    <a:latin typeface="Avenir Next LT Pro" panose="020B0504020202020204" pitchFamily="34" charset="0"/>
                  </a:rPr>
                  <a:t>There exists a signature scheme which is secure in the ROM but insecure for any efficient instantiation of the hash function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.</a:t>
                </a: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1800" b="1" dirty="0">
                    <a:latin typeface="Avenir Next LT Pro" panose="020B0504020202020204" pitchFamily="34" charset="0"/>
                  </a:rPr>
                  <a:t>Theorem [Eaton, Song ‘20]: </a:t>
                </a:r>
                <a:r>
                  <a:rPr lang="en-US" sz="1800" dirty="0">
                    <a:latin typeface="Avenir Next LT Pro" panose="020B0504020202020204" pitchFamily="34" charset="0"/>
                  </a:rPr>
                  <a:t>There exists a signature scheme which is secure in the </a:t>
                </a:r>
                <a:r>
                  <a:rPr lang="en-US" sz="1800" b="1" dirty="0">
                    <a:latin typeface="Avenir Next LT Pro" panose="020B0504020202020204" pitchFamily="34" charset="0"/>
                  </a:rPr>
                  <a:t>QROM </a:t>
                </a:r>
                <a:r>
                  <a:rPr lang="en-US" sz="1800" dirty="0">
                    <a:latin typeface="Avenir Next LT Pro" panose="020B0504020202020204" pitchFamily="34" charset="0"/>
                  </a:rPr>
                  <a:t>but insecure for any efficient instantiation of the hash function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.</a:t>
                </a: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1800" dirty="0">
                    <a:latin typeface="Avenir Next LT Pro" panose="020B0504020202020204" pitchFamily="34" charset="0"/>
                  </a:rPr>
                  <a:t>Why do you need to do anything? </a:t>
                </a:r>
                <a:r>
                  <a:rPr lang="en-US" sz="1800" i="1" dirty="0">
                    <a:latin typeface="Avenir Next LT Pro" panose="020B0504020202020204" pitchFamily="34" charset="0"/>
                  </a:rPr>
                  <a:t>You have to show security!</a:t>
                </a: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1800" dirty="0">
                    <a:latin typeface="Avenir Next LT Pro" panose="020B0504020202020204" pitchFamily="34" charset="0"/>
                  </a:rPr>
                  <a:t>Devil’s advocate: </a:t>
                </a:r>
                <a:r>
                  <a:rPr lang="en-US" sz="1800" i="1" dirty="0">
                    <a:latin typeface="Avenir Next LT Pro" panose="020B0504020202020204" pitchFamily="34" charset="0"/>
                  </a:rPr>
                  <a:t>this means RO models are completely useless!</a:t>
                </a: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1800" dirty="0">
                    <a:latin typeface="Avenir Next LT Pro" panose="020B0504020202020204" pitchFamily="34" charset="0"/>
                  </a:rPr>
                  <a:t>RO advocate: </a:t>
                </a:r>
                <a:r>
                  <a:rPr lang="en-US" sz="1800" i="1" dirty="0">
                    <a:latin typeface="Avenir Next LT Pro" panose="020B0504020202020204" pitchFamily="34" charset="0"/>
                  </a:rPr>
                  <a:t>the “counterexamples” are super-artificial and the ROM </a:t>
                </a:r>
                <a:r>
                  <a:rPr lang="en-US" sz="1800" b="1" i="1" dirty="0">
                    <a:latin typeface="Avenir Next LT Pro" panose="020B0504020202020204" pitchFamily="34" charset="0"/>
                  </a:rPr>
                  <a:t>is</a:t>
                </a:r>
                <a:r>
                  <a:rPr lang="en-US" sz="1800" i="1" dirty="0">
                    <a:latin typeface="Avenir Next LT Pro" panose="020B0504020202020204" pitchFamily="34" charset="0"/>
                  </a:rPr>
                  <a:t> useful “in practice.”</a:t>
                </a: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6CDB6D74-4156-4F33-83C6-CE01D316E50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7933" y="1253067"/>
                <a:ext cx="11734800" cy="5350933"/>
              </a:xfrm>
              <a:blipFill>
                <a:blip r:embed="rId4"/>
                <a:stretch>
                  <a:fillRect l="-416" t="-1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>
            <a:extLst>
              <a:ext uri="{FF2B5EF4-FFF2-40B4-BE49-F238E27FC236}">
                <a16:creationId xmlns:a16="http://schemas.microsoft.com/office/drawing/2014/main" id="{4F2D3AE5-30EA-41C0-B6B3-1D74606B932B}"/>
              </a:ext>
            </a:extLst>
          </p:cNvPr>
          <p:cNvGrpSpPr/>
          <p:nvPr/>
        </p:nvGrpSpPr>
        <p:grpSpPr>
          <a:xfrm>
            <a:off x="6950365" y="3316639"/>
            <a:ext cx="3034145" cy="755057"/>
            <a:chOff x="6964219" y="4849876"/>
            <a:chExt cx="3034145" cy="755057"/>
          </a:xfrm>
        </p:grpSpPr>
        <p:sp>
          <p:nvSpPr>
            <p:cNvPr id="3" name="Left Brace 2">
              <a:extLst>
                <a:ext uri="{FF2B5EF4-FFF2-40B4-BE49-F238E27FC236}">
                  <a16:creationId xmlns:a16="http://schemas.microsoft.com/office/drawing/2014/main" id="{A41E4FA2-421E-4767-8DE1-AD91B4C153DC}"/>
                </a:ext>
              </a:extLst>
            </p:cNvPr>
            <p:cNvSpPr/>
            <p:nvPr/>
          </p:nvSpPr>
          <p:spPr>
            <a:xfrm rot="16200000">
              <a:off x="8850745" y="3793837"/>
              <a:ext cx="91579" cy="2203658"/>
            </a:xfrm>
            <a:prstGeom prst="leftBrac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2F054441-F8DF-4590-8CF7-5172D2733F8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964219" y="5015345"/>
              <a:ext cx="1935017" cy="589588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4159548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725"/>
    </mc:Choice>
    <mc:Fallback xmlns="">
      <p:transition spd="slow" advTm="5072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0.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0.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0.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0.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0.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0.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0.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0.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0.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0.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0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0.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0.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0.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0.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0.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0.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0.2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0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0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0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0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0.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0.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0.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0.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C87FEDF3E7A8F4A97A830D99D3B29C6" ma:contentTypeVersion="10" ma:contentTypeDescription="Create a new document." ma:contentTypeScope="" ma:versionID="f8274753927bec511d39ba766186a313">
  <xsd:schema xmlns:xsd="http://www.w3.org/2001/XMLSchema" xmlns:xs="http://www.w3.org/2001/XMLSchema" xmlns:p="http://schemas.microsoft.com/office/2006/metadata/properties" xmlns:ns2="ae68404e-1c87-4717-902c-d537b5f6e9ca" xmlns:ns3="bea53ec1-1315-4566-a6b5-3d273db44762" targetNamespace="http://schemas.microsoft.com/office/2006/metadata/properties" ma:root="true" ma:fieldsID="30317bed2e05a5647e706de8dffadf77" ns2:_="" ns3:_="">
    <xsd:import namespace="ae68404e-1c87-4717-902c-d537b5f6e9ca"/>
    <xsd:import namespace="bea53ec1-1315-4566-a6b5-3d273db4476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68404e-1c87-4717-902c-d537b5f6e9c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2e6a98a9-4721-402f-9b0e-578e6c49775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ea53ec1-1315-4566-a6b5-3d273db44762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f236dbd5-a568-4060-80e3-7b07cda60566}" ma:internalName="TaxCatchAll" ma:showField="CatchAllData" ma:web="bea53ec1-1315-4566-a6b5-3d273db4476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ea53ec1-1315-4566-a6b5-3d273db44762" xsi:nil="true"/>
    <lcf76f155ced4ddcb4097134ff3c332f xmlns="ae68404e-1c87-4717-902c-d537b5f6e9ca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A524686-C36F-48DB-8EEB-13EC48D2DCFB}"/>
</file>

<file path=customXml/itemProps2.xml><?xml version="1.0" encoding="utf-8"?>
<ds:datastoreItem xmlns:ds="http://schemas.openxmlformats.org/officeDocument/2006/customXml" ds:itemID="{C4C36410-CC42-44BC-864F-EB6D43092B92}"/>
</file>

<file path=customXml/itemProps3.xml><?xml version="1.0" encoding="utf-8"?>
<ds:datastoreItem xmlns:ds="http://schemas.openxmlformats.org/officeDocument/2006/customXml" ds:itemID="{6359CAE8-3554-45E1-9EB0-E08B54CCF19E}"/>
</file>

<file path=docProps/app.xml><?xml version="1.0" encoding="utf-8"?>
<Properties xmlns="http://schemas.openxmlformats.org/officeDocument/2006/extended-properties" xmlns:vt="http://schemas.openxmlformats.org/officeDocument/2006/docPropsVTypes">
  <TotalTime>10885</TotalTime>
  <Words>2805</Words>
  <Application>Microsoft Office PowerPoint</Application>
  <PresentationFormat>Widescreen</PresentationFormat>
  <Paragraphs>463</Paragraphs>
  <Slides>27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5" baseType="lpstr">
      <vt:lpstr>Arial</vt:lpstr>
      <vt:lpstr>Avenir Next LT Pro</vt:lpstr>
      <vt:lpstr>Bahnschrift Condensed</vt:lpstr>
      <vt:lpstr>Bahnschrift Light</vt:lpstr>
      <vt:lpstr>Calibri</vt:lpstr>
      <vt:lpstr>Calibri Light</vt:lpstr>
      <vt:lpstr>Cambria Math</vt:lpstr>
      <vt:lpstr>Office Theme</vt:lpstr>
      <vt:lpstr>some general stuff on  The QROM</vt:lpstr>
      <vt:lpstr>Random oracle model: my POV</vt:lpstr>
      <vt:lpstr>Random oracle model: my POV</vt:lpstr>
      <vt:lpstr>Random oracle model: my POV</vt:lpstr>
      <vt:lpstr>Random oracle model: my POV</vt:lpstr>
      <vt:lpstr>Random oracle model: quantum?</vt:lpstr>
      <vt:lpstr>Random oracle model: quantum?</vt:lpstr>
      <vt:lpstr>Quantum random oracle model (QROM)</vt:lpstr>
      <vt:lpstr>QROM: limitations</vt:lpstr>
      <vt:lpstr>QROM: limitations</vt:lpstr>
      <vt:lpstr>QROM: limitations</vt:lpstr>
      <vt:lpstr>QROM: limitations</vt:lpstr>
      <vt:lpstr>QROM: security proofs</vt:lpstr>
      <vt:lpstr>QROM: security proofs</vt:lpstr>
      <vt:lpstr>QROM: security proofs</vt:lpstr>
      <vt:lpstr>QROM: security proofs</vt:lpstr>
      <vt:lpstr>Zhandry recording technique</vt:lpstr>
      <vt:lpstr>Zhandry recording technique</vt:lpstr>
      <vt:lpstr>Zhandry recording technique</vt:lpstr>
      <vt:lpstr>Difference between ROM and QROM?</vt:lpstr>
      <vt:lpstr>Difference between ROM and QROM?</vt:lpstr>
      <vt:lpstr>Difference between ROM and QROM?</vt:lpstr>
      <vt:lpstr>Difference between ROM and QROM?</vt:lpstr>
      <vt:lpstr>Cryptographic test of quantumness (CTQ)</vt:lpstr>
      <vt:lpstr>Difference between ROM and QROM?</vt:lpstr>
      <vt:lpstr>So…</vt:lpstr>
      <vt:lpstr>Other interesting happenings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Cryptography</dc:title>
  <dc:creator>Gorjan</dc:creator>
  <cp:lastModifiedBy>Gorjan Alagic</cp:lastModifiedBy>
  <cp:revision>1586</cp:revision>
  <dcterms:created xsi:type="dcterms:W3CDTF">2020-01-13T02:49:23Z</dcterms:created>
  <dcterms:modified xsi:type="dcterms:W3CDTF">2020-09-01T15:40:55Z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0x010100DC87FEDF3E7A8F4A97A830D99D3B29C6</vt:lpwstr>
  </property>
</Properties>
</file>